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61" r:id="rId5"/>
    <p:sldId id="259" r:id="rId6"/>
    <p:sldId id="276" r:id="rId7"/>
    <p:sldId id="263" r:id="rId8"/>
    <p:sldId id="265" r:id="rId9"/>
    <p:sldId id="266" r:id="rId10"/>
    <p:sldId id="267" r:id="rId11"/>
    <p:sldId id="274" r:id="rId12"/>
    <p:sldId id="268" r:id="rId13"/>
    <p:sldId id="272" r:id="rId14"/>
    <p:sldId id="271" r:id="rId15"/>
    <p:sldId id="273" r:id="rId16"/>
    <p:sldId id="269" r:id="rId17"/>
    <p:sldId id="284" r:id="rId18"/>
    <p:sldId id="278" r:id="rId19"/>
    <p:sldId id="285" r:id="rId20"/>
    <p:sldId id="281" r:id="rId21"/>
    <p:sldId id="286" r:id="rId22"/>
    <p:sldId id="280" r:id="rId23"/>
    <p:sldId id="288" r:id="rId24"/>
    <p:sldId id="289" r:id="rId25"/>
    <p:sldId id="291" r:id="rId26"/>
    <p:sldId id="292" r:id="rId27"/>
    <p:sldId id="293" r:id="rId28"/>
    <p:sldId id="294" r:id="rId29"/>
    <p:sldId id="296" r:id="rId30"/>
    <p:sldId id="297" r:id="rId31"/>
    <p:sldId id="298" r:id="rId32"/>
  </p:sldIdLst>
  <p:sldSz cx="9144000" cy="6858000" type="screen4x3"/>
  <p:notesSz cx="6669088" cy="9928225"/>
  <p:custDataLst>
    <p:tags r:id="rId35"/>
  </p:custData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9" autoAdjust="0"/>
    <p:restoredTop sz="97178" autoAdjust="0"/>
  </p:normalViewPr>
  <p:slideViewPr>
    <p:cSldViewPr>
      <p:cViewPr>
        <p:scale>
          <a:sx n="125" d="100"/>
          <a:sy n="125" d="100"/>
        </p:scale>
        <p:origin x="-140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F8E96-11C4-4916-A25E-8B3552B6BC2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F289F-4407-4072-82D8-BB6BB42BE9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26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C3AD5-D784-4E2E-93FC-0AB27E43B59D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CA4D4-7C60-410C-B6CE-21B6E1C04B7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916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CA4D4-7C60-410C-B6CE-21B6E1C04B7C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2928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CA4D4-7C60-410C-B6CE-21B6E1C04B7C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423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65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47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89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645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174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066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273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452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793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6072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005F4-1C1A-4022-8DF9-6C6C73EB03D6}" type="datetimeFigureOut">
              <a:rPr lang="es-PE" smtClean="0"/>
              <a:t>20/07/2016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7333-D08B-4192-808D-FCA9FAE6B59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373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28700" y="1700808"/>
            <a:ext cx="7772400" cy="1470025"/>
          </a:xfrm>
        </p:spPr>
        <p:txBody>
          <a:bodyPr/>
          <a:lstStyle/>
          <a:p>
            <a:r>
              <a:rPr lang="en-US" dirty="0" err="1" smtClean="0"/>
              <a:t>Gestionemos</a:t>
            </a:r>
            <a:r>
              <a:rPr lang="en-US" dirty="0" smtClean="0"/>
              <a:t> las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lecturas</a:t>
            </a:r>
            <a:r>
              <a:rPr lang="en-US" dirty="0" smtClean="0"/>
              <a:t> y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casos</a:t>
            </a:r>
            <a:endParaRPr lang="es-PE" b="1" u="sng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2996952"/>
            <a:ext cx="6400800" cy="792088"/>
          </a:xfrm>
        </p:spPr>
        <p:txBody>
          <a:bodyPr>
            <a:normAutofit fontScale="92500" lnSpcReduction="20000"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dirty="0" smtClean="0"/>
              <a:t>Segundo </a:t>
            </a:r>
            <a:r>
              <a:rPr lang="en-US" dirty="0" err="1" smtClean="0"/>
              <a:t>módulo</a:t>
            </a:r>
            <a:r>
              <a:rPr lang="en-US" dirty="0" smtClean="0"/>
              <a:t> de </a:t>
            </a:r>
            <a:r>
              <a:rPr lang="en-US" dirty="0" err="1" smtClean="0"/>
              <a:t>aprendizaje</a:t>
            </a:r>
            <a:endParaRPr lang="es-PE" dirty="0"/>
          </a:p>
        </p:txBody>
      </p:sp>
      <p:sp>
        <p:nvSpPr>
          <p:cNvPr id="4" name="3 CuadroTexto"/>
          <p:cNvSpPr txBox="1"/>
          <p:nvPr/>
        </p:nvSpPr>
        <p:spPr>
          <a:xfrm>
            <a:off x="899592" y="4159820"/>
            <a:ext cx="770485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¿</a:t>
            </a:r>
            <a:r>
              <a:rPr lang="en-US" b="1" dirty="0" err="1">
                <a:latin typeface="Century Gothic" panose="020B0502020202020204" pitchFamily="34" charset="0"/>
              </a:rPr>
              <a:t>C</a:t>
            </a:r>
            <a:r>
              <a:rPr lang="en-US" b="1" dirty="0" err="1" smtClean="0">
                <a:latin typeface="Century Gothic" panose="020B0502020202020204" pitchFamily="34" charset="0"/>
              </a:rPr>
              <a:t>uáles</a:t>
            </a:r>
            <a:r>
              <a:rPr lang="en-US" b="1" dirty="0" smtClean="0">
                <a:latin typeface="Century Gothic" panose="020B0502020202020204" pitchFamily="34" charset="0"/>
              </a:rPr>
              <a:t> son </a:t>
            </a:r>
            <a:r>
              <a:rPr lang="en-US" b="1" dirty="0" err="1" smtClean="0">
                <a:latin typeface="Century Gothic" panose="020B0502020202020204" pitchFamily="34" charset="0"/>
              </a:rPr>
              <a:t>algunas</a:t>
            </a:r>
            <a:r>
              <a:rPr lang="en-US" b="1" dirty="0" smtClean="0">
                <a:latin typeface="Century Gothic" panose="020B0502020202020204" pitchFamily="34" charset="0"/>
              </a:rPr>
              <a:t> </a:t>
            </a:r>
            <a:r>
              <a:rPr lang="en-US" b="1" dirty="0" err="1" smtClean="0">
                <a:latin typeface="Century Gothic" panose="020B0502020202020204" pitchFamily="34" charset="0"/>
              </a:rPr>
              <a:t>novedades</a:t>
            </a:r>
            <a:r>
              <a:rPr lang="en-US" b="1" dirty="0" smtClean="0">
                <a:latin typeface="Century Gothic" panose="020B0502020202020204" pitchFamily="34" charset="0"/>
              </a:rPr>
              <a:t>?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latin typeface="Century Gothic" panose="020B0502020202020204" pitchFamily="34" charset="0"/>
              </a:rPr>
              <a:t>orcentaje</a:t>
            </a:r>
            <a:r>
              <a:rPr lang="en-US" dirty="0" smtClean="0">
                <a:latin typeface="Century Gothic" panose="020B0502020202020204" pitchFamily="34" charset="0"/>
              </a:rPr>
              <a:t> de alumnos que </a:t>
            </a:r>
            <a:r>
              <a:rPr lang="en-US" dirty="0" err="1" smtClean="0">
                <a:latin typeface="Century Gothic" panose="020B0502020202020204" pitchFamily="34" charset="0"/>
              </a:rPr>
              <a:t>revisan</a:t>
            </a:r>
            <a:r>
              <a:rPr lang="en-US" dirty="0" smtClean="0">
                <a:latin typeface="Century Gothic" panose="020B0502020202020204" pitchFamily="34" charset="0"/>
              </a:rPr>
              <a:t> los materiales a través de la opción </a:t>
            </a:r>
            <a:r>
              <a:rPr lang="en-US" b="1" dirty="0" err="1" smtClean="0">
                <a:latin typeface="Century Gothic" panose="020B0502020202020204" pitchFamily="34" charset="0"/>
              </a:rPr>
              <a:t>Ver</a:t>
            </a:r>
            <a:r>
              <a:rPr lang="en-US" b="1" dirty="0" smtClean="0">
                <a:latin typeface="Century Gothic" panose="020B0502020202020204" pitchFamily="34" charset="0"/>
              </a:rPr>
              <a:t> </a:t>
            </a:r>
            <a:r>
              <a:rPr lang="en-US" b="1" dirty="0" err="1" smtClean="0">
                <a:latin typeface="Century Gothic" panose="020B0502020202020204" pitchFamily="34" charset="0"/>
              </a:rPr>
              <a:t>estadísticos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i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Century Gothic" panose="020B0502020202020204" pitchFamily="34" charset="0"/>
              </a:rPr>
              <a:t>Mayores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latin typeface="Century Gothic" panose="020B0502020202020204" pitchFamily="34" charset="0"/>
              </a:rPr>
              <a:t>opciones</a:t>
            </a:r>
            <a:r>
              <a:rPr lang="en-US" dirty="0" smtClean="0">
                <a:latin typeface="Century Gothic" panose="020B0502020202020204" pitchFamily="34" charset="0"/>
              </a:rPr>
              <a:t> para </a:t>
            </a:r>
            <a:r>
              <a:rPr lang="en-US" dirty="0" err="1" smtClean="0">
                <a:latin typeface="Century Gothic" panose="020B0502020202020204" pitchFamily="34" charset="0"/>
              </a:rPr>
              <a:t>colgar</a:t>
            </a:r>
            <a:r>
              <a:rPr lang="en-US" dirty="0" smtClean="0">
                <a:latin typeface="Century Gothic" panose="020B0502020202020204" pitchFamily="34" charset="0"/>
              </a:rPr>
              <a:t> imágenes y videos </a:t>
            </a:r>
            <a:r>
              <a:rPr lang="en-US" dirty="0" err="1" smtClean="0">
                <a:latin typeface="Century Gothic" panose="020B0502020202020204" pitchFamily="34" charset="0"/>
              </a:rPr>
              <a:t>directamente</a:t>
            </a:r>
            <a:r>
              <a:rPr lang="en-US" dirty="0" smtClean="0">
                <a:latin typeface="Century Gothic" panose="020B0502020202020204" pitchFamily="34" charset="0"/>
              </a:rPr>
              <a:t> de internet</a:t>
            </a:r>
            <a:r>
              <a:rPr lang="en-US" i="1" dirty="0" smtClean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i="1" dirty="0" smtClean="0">
              <a:latin typeface="Century Gothic" panose="020B0502020202020204" pitchFamily="34" charset="0"/>
            </a:endParaRPr>
          </a:p>
        </p:txBody>
      </p:sp>
      <p:pic>
        <p:nvPicPr>
          <p:cNvPr id="2050" name="Imagen 1" descr="logo_silab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 r="46799" b="44765"/>
          <a:stretch/>
        </p:blipFill>
        <p:spPr bwMode="auto">
          <a:xfrm>
            <a:off x="98326" y="332656"/>
            <a:ext cx="5202932" cy="28346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t="11873" r="3191" b="11250"/>
          <a:stretch/>
        </p:blipFill>
        <p:spPr bwMode="auto">
          <a:xfrm>
            <a:off x="3635896" y="2924944"/>
            <a:ext cx="4843984" cy="37579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59367" y="404664"/>
            <a:ext cx="3240360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Crear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enlace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web</a:t>
            </a:r>
            <a:endParaRPr lang="es-PE" sz="3200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1196752"/>
            <a:ext cx="1008112" cy="18466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600" dirty="0">
              <a:latin typeface="Century Gothic" panose="020B0502020202020204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1763688" y="2420888"/>
            <a:ext cx="936104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CuadroTexto"/>
          <p:cNvSpPr txBox="1"/>
          <p:nvPr/>
        </p:nvSpPr>
        <p:spPr>
          <a:xfrm>
            <a:off x="5587359" y="1553887"/>
            <a:ext cx="338437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Si </a:t>
            </a:r>
            <a:r>
              <a:rPr lang="en-US" sz="1600" dirty="0" err="1" smtClean="0"/>
              <a:t>requiere</a:t>
            </a:r>
            <a:r>
              <a:rPr lang="en-US" sz="1600" dirty="0" smtClean="0"/>
              <a:t> enviar una </a:t>
            </a:r>
            <a:r>
              <a:rPr lang="en-US" sz="1600" dirty="0" err="1" smtClean="0"/>
              <a:t>referencia</a:t>
            </a:r>
            <a:r>
              <a:rPr lang="en-US" sz="1600" dirty="0" smtClean="0"/>
              <a:t> web a los alumnos, esta opción puede ser de </a:t>
            </a:r>
            <a:r>
              <a:rPr lang="en-US" sz="1600" dirty="0" err="1" smtClean="0"/>
              <a:t>mucha</a:t>
            </a:r>
            <a:r>
              <a:rPr lang="en-US" sz="1600" dirty="0" smtClean="0"/>
              <a:t> </a:t>
            </a:r>
            <a:r>
              <a:rPr lang="en-US" sz="1600" dirty="0" err="1" smtClean="0"/>
              <a:t>ayuda</a:t>
            </a:r>
            <a:r>
              <a:rPr lang="en-US" sz="1600" dirty="0" smtClean="0"/>
              <a:t>. </a:t>
            </a:r>
            <a:endParaRPr lang="es-PE" sz="1600" dirty="0"/>
          </a:p>
        </p:txBody>
      </p:sp>
      <p:sp>
        <p:nvSpPr>
          <p:cNvPr id="10" name="9 Llamada rectangular"/>
          <p:cNvSpPr/>
          <p:nvPr/>
        </p:nvSpPr>
        <p:spPr>
          <a:xfrm>
            <a:off x="539552" y="5654935"/>
            <a:ext cx="2880320" cy="726393"/>
          </a:xfrm>
          <a:prstGeom prst="wedgeRectCallout">
            <a:avLst>
              <a:gd name="adj1" fmla="val 63665"/>
              <a:gd name="adj2" fmla="val 23642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err="1" smtClean="0"/>
              <a:t>Agregue</a:t>
            </a:r>
            <a:r>
              <a:rPr lang="en-US" sz="1600" dirty="0" smtClean="0"/>
              <a:t> un mensaje que </a:t>
            </a:r>
            <a:r>
              <a:rPr lang="en-US" sz="1600" dirty="0" err="1" smtClean="0"/>
              <a:t>permita</a:t>
            </a:r>
            <a:r>
              <a:rPr lang="en-US" sz="1600" dirty="0" smtClean="0"/>
              <a:t> </a:t>
            </a:r>
            <a:r>
              <a:rPr lang="en-US" sz="1600" dirty="0" err="1" smtClean="0"/>
              <a:t>describir</a:t>
            </a:r>
            <a:r>
              <a:rPr lang="en-US" sz="1600" dirty="0" smtClean="0"/>
              <a:t> la </a:t>
            </a:r>
            <a:r>
              <a:rPr lang="en-US" sz="1600" dirty="0" err="1" smtClean="0"/>
              <a:t>referencia</a:t>
            </a:r>
            <a:r>
              <a:rPr lang="en-US" sz="1600" dirty="0" smtClean="0"/>
              <a:t> web que </a:t>
            </a:r>
            <a:r>
              <a:rPr lang="en-US" sz="1600" dirty="0" err="1" smtClean="0"/>
              <a:t>está</a:t>
            </a:r>
            <a:r>
              <a:rPr lang="en-US" sz="1600" dirty="0" smtClean="0"/>
              <a:t> </a:t>
            </a:r>
            <a:r>
              <a:rPr lang="en-US" sz="1600" dirty="0" err="1" smtClean="0"/>
              <a:t>colocando</a:t>
            </a:r>
            <a:endParaRPr lang="es-PE" sz="1600" i="1" dirty="0"/>
          </a:p>
        </p:txBody>
      </p:sp>
      <p:sp>
        <p:nvSpPr>
          <p:cNvPr id="11" name="10 Decágono"/>
          <p:cNvSpPr/>
          <p:nvPr/>
        </p:nvSpPr>
        <p:spPr>
          <a:xfrm>
            <a:off x="107504" y="4757990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2" name="11 Llamada rectangular"/>
          <p:cNvSpPr/>
          <p:nvPr/>
        </p:nvSpPr>
        <p:spPr>
          <a:xfrm>
            <a:off x="6235823" y="4005063"/>
            <a:ext cx="2735911" cy="896943"/>
          </a:xfrm>
          <a:prstGeom prst="wedgeRectCallout">
            <a:avLst>
              <a:gd name="adj1" fmla="val 17840"/>
              <a:gd name="adj2" fmla="val -84525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Al finalizar</a:t>
            </a:r>
            <a:r>
              <a:rPr lang="en-US" sz="1600" b="1" dirty="0"/>
              <a:t> </a:t>
            </a:r>
            <a:r>
              <a:rPr lang="en-US" sz="1600" dirty="0"/>
              <a:t>los</a:t>
            </a:r>
            <a:r>
              <a:rPr lang="en-US" sz="1600" b="1" dirty="0"/>
              <a:t> </a:t>
            </a:r>
            <a:r>
              <a:rPr lang="en-US" sz="1600" dirty="0" smtClean="0"/>
              <a:t>cuatro </a:t>
            </a:r>
            <a:r>
              <a:rPr lang="en-US" sz="1600" dirty="0"/>
              <a:t>pasos, no olvide </a:t>
            </a:r>
            <a:r>
              <a:rPr lang="en-US" sz="1600" b="1" dirty="0"/>
              <a:t>enviar</a:t>
            </a:r>
            <a:r>
              <a:rPr lang="en-US" sz="1600" dirty="0"/>
              <a:t> para que pueda ser visualizado</a:t>
            </a:r>
            <a:endParaRPr lang="es-PE" sz="1600" dirty="0"/>
          </a:p>
        </p:txBody>
      </p:sp>
      <p:sp>
        <p:nvSpPr>
          <p:cNvPr id="13" name="12 Llamada rectangular"/>
          <p:cNvSpPr/>
          <p:nvPr/>
        </p:nvSpPr>
        <p:spPr>
          <a:xfrm>
            <a:off x="539552" y="3710719"/>
            <a:ext cx="2880320" cy="582377"/>
          </a:xfrm>
          <a:prstGeom prst="wedgeRectCallout">
            <a:avLst>
              <a:gd name="adj1" fmla="val 61369"/>
              <a:gd name="adj2" fmla="val 42430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Coloque un </a:t>
            </a:r>
            <a:r>
              <a:rPr lang="en-US" sz="1600" b="1" dirty="0" smtClean="0"/>
              <a:t>título o </a:t>
            </a:r>
            <a:r>
              <a:rPr lang="en-US" sz="1600" b="1" dirty="0" err="1" smtClean="0"/>
              <a:t>nombre</a:t>
            </a:r>
            <a:r>
              <a:rPr lang="en-US" sz="1600" b="1" dirty="0" smtClean="0"/>
              <a:t> </a:t>
            </a:r>
            <a:r>
              <a:rPr lang="en-US" sz="1600" dirty="0" smtClean="0"/>
              <a:t>al enlace web  </a:t>
            </a:r>
            <a:endParaRPr lang="es-PE" sz="1600" i="1" dirty="0"/>
          </a:p>
        </p:txBody>
      </p:sp>
      <p:sp>
        <p:nvSpPr>
          <p:cNvPr id="14" name="13 Llamada rectangular"/>
          <p:cNvSpPr/>
          <p:nvPr/>
        </p:nvSpPr>
        <p:spPr>
          <a:xfrm>
            <a:off x="547936" y="4574815"/>
            <a:ext cx="2871936" cy="942417"/>
          </a:xfrm>
          <a:prstGeom prst="wedgeRectCallout">
            <a:avLst>
              <a:gd name="adj1" fmla="val 63759"/>
              <a:gd name="adj2" fmla="val -54011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Ingrese el </a:t>
            </a:r>
            <a:r>
              <a:rPr lang="en-US" sz="1600" b="1" dirty="0" smtClean="0"/>
              <a:t>enlace de la </a:t>
            </a:r>
            <a:r>
              <a:rPr lang="en-US" sz="1600" b="1" dirty="0" err="1" smtClean="0"/>
              <a:t>página</a:t>
            </a:r>
            <a:r>
              <a:rPr lang="en-US" sz="1600" b="1" dirty="0" smtClean="0"/>
              <a:t> </a:t>
            </a:r>
            <a:r>
              <a:rPr lang="en-US" sz="1600" dirty="0" smtClean="0"/>
              <a:t>web que </a:t>
            </a:r>
            <a:r>
              <a:rPr lang="en-US" sz="1600" dirty="0" err="1" smtClean="0"/>
              <a:t>desea</a:t>
            </a:r>
            <a:r>
              <a:rPr lang="en-US" sz="1600" dirty="0" smtClean="0"/>
              <a:t> </a:t>
            </a:r>
            <a:r>
              <a:rPr lang="en-US" sz="1600" dirty="0" err="1" smtClean="0"/>
              <a:t>compartir</a:t>
            </a:r>
            <a:r>
              <a:rPr lang="en-US" sz="1600" dirty="0" smtClean="0"/>
              <a:t>. De </a:t>
            </a:r>
            <a:r>
              <a:rPr lang="en-US" sz="1600" dirty="0" err="1" smtClean="0"/>
              <a:t>preferencia</a:t>
            </a:r>
            <a:r>
              <a:rPr lang="en-US" sz="1600" dirty="0" smtClean="0"/>
              <a:t> </a:t>
            </a:r>
            <a:r>
              <a:rPr lang="en-US" sz="1600" dirty="0" err="1" smtClean="0"/>
              <a:t>copie</a:t>
            </a:r>
            <a:r>
              <a:rPr lang="en-US" sz="1600" dirty="0" smtClean="0"/>
              <a:t> y </a:t>
            </a:r>
            <a:r>
              <a:rPr lang="en-US" sz="1600" dirty="0" err="1" smtClean="0"/>
              <a:t>pegue</a:t>
            </a:r>
            <a:r>
              <a:rPr lang="en-US" sz="1600" dirty="0" smtClean="0"/>
              <a:t> la </a:t>
            </a:r>
            <a:r>
              <a:rPr lang="en-US" sz="1600" dirty="0" err="1" smtClean="0"/>
              <a:t>dirección</a:t>
            </a:r>
            <a:r>
              <a:rPr lang="en-US" sz="1600" dirty="0" smtClean="0"/>
              <a:t> de internet.</a:t>
            </a:r>
            <a:endParaRPr lang="es-PE" sz="1600" i="1" dirty="0"/>
          </a:p>
        </p:txBody>
      </p:sp>
      <p:sp>
        <p:nvSpPr>
          <p:cNvPr id="15" name="14 Decágono"/>
          <p:cNvSpPr/>
          <p:nvPr/>
        </p:nvSpPr>
        <p:spPr>
          <a:xfrm>
            <a:off x="1403648" y="237230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15 Decágono"/>
          <p:cNvSpPr/>
          <p:nvPr/>
        </p:nvSpPr>
        <p:spPr>
          <a:xfrm>
            <a:off x="107504" y="3566703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113720" y="5874115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8" name="17 Decágono"/>
          <p:cNvSpPr/>
          <p:nvPr/>
        </p:nvSpPr>
        <p:spPr>
          <a:xfrm>
            <a:off x="5891271" y="3990373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464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2" r="47557" b="45850"/>
          <a:stretch/>
        </p:blipFill>
        <p:spPr bwMode="auto">
          <a:xfrm>
            <a:off x="162403" y="332656"/>
            <a:ext cx="5273693" cy="2842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51520" y="1243499"/>
            <a:ext cx="1080120" cy="16927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r="1501" b="28465"/>
          <a:stretch/>
        </p:blipFill>
        <p:spPr bwMode="auto">
          <a:xfrm>
            <a:off x="1816369" y="3225800"/>
            <a:ext cx="6898125" cy="33878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884368" y="4797152"/>
            <a:ext cx="216024" cy="1692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31832" y="332656"/>
            <a:ext cx="2952328" cy="9541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Insertar una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imagen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Flickr</a:t>
            </a:r>
            <a:endParaRPr lang="es-PE" sz="2800" b="1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11 Llamada rectangular"/>
          <p:cNvSpPr/>
          <p:nvPr/>
        </p:nvSpPr>
        <p:spPr>
          <a:xfrm>
            <a:off x="4312268" y="5196017"/>
            <a:ext cx="3068044" cy="609247"/>
          </a:xfrm>
          <a:prstGeom prst="wedgeRectCallout">
            <a:avLst>
              <a:gd name="adj1" fmla="val -16408"/>
              <a:gd name="adj2" fmla="val -92430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Coloque las </a:t>
            </a:r>
            <a:r>
              <a:rPr lang="en-US" sz="1600" b="1" dirty="0" smtClean="0"/>
              <a:t>palabras relacionadas </a:t>
            </a:r>
            <a:r>
              <a:rPr lang="en-US" sz="1600" dirty="0" smtClean="0"/>
              <a:t>a la imagen que necesita buscar</a:t>
            </a:r>
            <a:endParaRPr lang="es-PE" sz="1600" dirty="0"/>
          </a:p>
        </p:txBody>
      </p:sp>
      <p:sp>
        <p:nvSpPr>
          <p:cNvPr id="13" name="12 Elipse"/>
          <p:cNvSpPr/>
          <p:nvPr/>
        </p:nvSpPr>
        <p:spPr>
          <a:xfrm>
            <a:off x="3419872" y="2348880"/>
            <a:ext cx="864096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4 CuadroTexto"/>
          <p:cNvSpPr txBox="1"/>
          <p:nvPr/>
        </p:nvSpPr>
        <p:spPr>
          <a:xfrm>
            <a:off x="5518102" y="1556792"/>
            <a:ext cx="359040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A través de esta opción puede colocar </a:t>
            </a:r>
            <a:r>
              <a:rPr lang="en-US" sz="1600" b="1" dirty="0" smtClean="0"/>
              <a:t>imágenes desde internet </a:t>
            </a:r>
            <a:r>
              <a:rPr lang="en-US" sz="1600" dirty="0" smtClean="0"/>
              <a:t>en las carpetas de contenido.</a:t>
            </a:r>
            <a:endParaRPr lang="es-PE" sz="1600" dirty="0"/>
          </a:p>
        </p:txBody>
      </p:sp>
      <p:sp>
        <p:nvSpPr>
          <p:cNvPr id="16" name="15 Decágono"/>
          <p:cNvSpPr/>
          <p:nvPr/>
        </p:nvSpPr>
        <p:spPr>
          <a:xfrm>
            <a:off x="3095628" y="231253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Llamada rectangular"/>
          <p:cNvSpPr/>
          <p:nvPr/>
        </p:nvSpPr>
        <p:spPr>
          <a:xfrm>
            <a:off x="6623037" y="3356992"/>
            <a:ext cx="1621371" cy="792088"/>
          </a:xfrm>
          <a:prstGeom prst="wedgeRectCallout">
            <a:avLst>
              <a:gd name="adj1" fmla="val 38220"/>
              <a:gd name="adj2" fmla="val 132413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Para </a:t>
            </a:r>
            <a:r>
              <a:rPr lang="en-US" sz="1600" b="1" dirty="0" smtClean="0"/>
              <a:t>buscar</a:t>
            </a:r>
            <a:r>
              <a:rPr lang="en-US" sz="1600" dirty="0" smtClean="0"/>
              <a:t> las </a:t>
            </a:r>
            <a:r>
              <a:rPr lang="en-US" sz="1600" dirty="0" smtClean="0"/>
              <a:t>imágenes</a:t>
            </a:r>
            <a:r>
              <a:rPr lang="en-US" sz="1600" dirty="0" smtClean="0"/>
              <a:t>, debe hacer clic aquí</a:t>
            </a:r>
            <a:endParaRPr lang="es-PE" sz="1600" dirty="0"/>
          </a:p>
        </p:txBody>
      </p:sp>
      <p:sp>
        <p:nvSpPr>
          <p:cNvPr id="14" name="13 Decágono"/>
          <p:cNvSpPr/>
          <p:nvPr/>
        </p:nvSpPr>
        <p:spPr>
          <a:xfrm>
            <a:off x="3967716" y="5052001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17 Decágono"/>
          <p:cNvSpPr/>
          <p:nvPr/>
        </p:nvSpPr>
        <p:spPr>
          <a:xfrm>
            <a:off x="6228184" y="335699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596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5" grpId="0"/>
      <p:bldP spid="16" grpId="0" animBg="1"/>
      <p:bldP spid="17" grpId="0" animBg="1"/>
      <p:bldP spid="1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893" r="4039" b="5507"/>
          <a:stretch/>
        </p:blipFill>
        <p:spPr bwMode="auto">
          <a:xfrm>
            <a:off x="251520" y="643111"/>
            <a:ext cx="4438650" cy="401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3" r="2522" b="8033"/>
          <a:stretch/>
        </p:blipFill>
        <p:spPr bwMode="auto">
          <a:xfrm>
            <a:off x="3029360" y="2492896"/>
            <a:ext cx="5955876" cy="35283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Llamada rectangular"/>
          <p:cNvSpPr/>
          <p:nvPr/>
        </p:nvSpPr>
        <p:spPr>
          <a:xfrm>
            <a:off x="1759843" y="5373216"/>
            <a:ext cx="2380109" cy="720079"/>
          </a:xfrm>
          <a:prstGeom prst="wedgeRectCallout">
            <a:avLst>
              <a:gd name="adj1" fmla="val 60615"/>
              <a:gd name="adj2" fmla="val -48819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err="1" smtClean="0"/>
              <a:t>Agrege</a:t>
            </a:r>
            <a:r>
              <a:rPr lang="en-US" sz="1600" dirty="0" smtClean="0"/>
              <a:t> una </a:t>
            </a:r>
            <a:r>
              <a:rPr lang="en-US" sz="1600" b="1" dirty="0" smtClean="0"/>
              <a:t>breve descripción</a:t>
            </a:r>
            <a:r>
              <a:rPr lang="en-US" sz="1600" dirty="0" smtClean="0"/>
              <a:t> a la imagen de Flickr</a:t>
            </a:r>
            <a:r>
              <a:rPr lang="en-US" sz="1600" i="1" dirty="0" smtClean="0"/>
              <a:t> </a:t>
            </a:r>
            <a:endParaRPr lang="es-PE" sz="1600" i="1" dirty="0"/>
          </a:p>
        </p:txBody>
      </p:sp>
      <p:sp>
        <p:nvSpPr>
          <p:cNvPr id="10" name="9 Llamada rectangular"/>
          <p:cNvSpPr/>
          <p:nvPr/>
        </p:nvSpPr>
        <p:spPr>
          <a:xfrm>
            <a:off x="6698569" y="3400147"/>
            <a:ext cx="2121903" cy="728028"/>
          </a:xfrm>
          <a:prstGeom prst="wedgeRectCallout">
            <a:avLst>
              <a:gd name="adj1" fmla="val -60780"/>
              <a:gd name="adj2" fmla="val 22793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Debe colocar el </a:t>
            </a:r>
            <a:r>
              <a:rPr lang="en-US" sz="1600" dirty="0" err="1" smtClean="0"/>
              <a:t>nombre</a:t>
            </a:r>
            <a:r>
              <a:rPr lang="en-US" sz="1600" dirty="0" smtClean="0"/>
              <a:t> o </a:t>
            </a:r>
            <a:r>
              <a:rPr lang="en-US" sz="1600" b="1" dirty="0" smtClean="0"/>
              <a:t>título</a:t>
            </a:r>
            <a:r>
              <a:rPr lang="en-US" sz="1600" dirty="0" smtClean="0"/>
              <a:t> de la imagen</a:t>
            </a:r>
            <a:endParaRPr lang="es-PE" sz="16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3528" y="4005064"/>
            <a:ext cx="720080" cy="12311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200" dirty="0">
              <a:latin typeface="Century Gothic" panose="020B0502020202020204" pitchFamily="34" charset="0"/>
            </a:endParaRPr>
          </a:p>
        </p:txBody>
      </p:sp>
      <p:sp>
        <p:nvSpPr>
          <p:cNvPr id="12" name="11 Llamada rectangular"/>
          <p:cNvSpPr/>
          <p:nvPr/>
        </p:nvSpPr>
        <p:spPr>
          <a:xfrm>
            <a:off x="467544" y="4437112"/>
            <a:ext cx="2232248" cy="792087"/>
          </a:xfrm>
          <a:prstGeom prst="wedgeRectCallout">
            <a:avLst>
              <a:gd name="adj1" fmla="val -33780"/>
              <a:gd name="adj2" fmla="val -87872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err="1" smtClean="0"/>
              <a:t>Seleccione</a:t>
            </a:r>
            <a:r>
              <a:rPr lang="en-US" sz="1600" dirty="0" smtClean="0"/>
              <a:t> cualquiera de las </a:t>
            </a:r>
            <a:r>
              <a:rPr lang="en-US" sz="1600" b="1" dirty="0" smtClean="0"/>
              <a:t>imágenes </a:t>
            </a:r>
            <a:r>
              <a:rPr lang="en-US" sz="1600" dirty="0" err="1" smtClean="0"/>
              <a:t>disponibles</a:t>
            </a:r>
            <a:endParaRPr lang="es-PE" sz="1600" dirty="0"/>
          </a:p>
        </p:txBody>
      </p:sp>
      <p:sp>
        <p:nvSpPr>
          <p:cNvPr id="13" name="12 Decágono"/>
          <p:cNvSpPr/>
          <p:nvPr/>
        </p:nvSpPr>
        <p:spPr>
          <a:xfrm>
            <a:off x="323528" y="414908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13 Decágono"/>
          <p:cNvSpPr/>
          <p:nvPr/>
        </p:nvSpPr>
        <p:spPr>
          <a:xfrm>
            <a:off x="6379408" y="3212976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5" name="14 Decágono"/>
          <p:cNvSpPr/>
          <p:nvPr/>
        </p:nvSpPr>
        <p:spPr>
          <a:xfrm>
            <a:off x="1547664" y="522920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15 Llamada rectangular"/>
          <p:cNvSpPr/>
          <p:nvPr/>
        </p:nvSpPr>
        <p:spPr>
          <a:xfrm>
            <a:off x="5793755" y="1700808"/>
            <a:ext cx="3170733" cy="648072"/>
          </a:xfrm>
          <a:prstGeom prst="wedgeRectCallout">
            <a:avLst>
              <a:gd name="adj1" fmla="val 35258"/>
              <a:gd name="adj2" fmla="val 144022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>
                <a:latin typeface="Century Gothic" panose="020B0502020202020204" pitchFamily="34" charset="0"/>
              </a:rPr>
              <a:t>Al </a:t>
            </a:r>
            <a:r>
              <a:rPr lang="en-US" sz="1200" b="1" dirty="0">
                <a:latin typeface="Century Gothic" panose="020B0502020202020204" pitchFamily="34" charset="0"/>
              </a:rPr>
              <a:t>finalizar </a:t>
            </a:r>
            <a:r>
              <a:rPr lang="en-US" sz="1200" dirty="0">
                <a:latin typeface="Century Gothic" panose="020B0502020202020204" pitchFamily="34" charset="0"/>
              </a:rPr>
              <a:t>los</a:t>
            </a:r>
            <a:r>
              <a:rPr lang="en-US" sz="1200" b="1" dirty="0">
                <a:latin typeface="Century Gothic" panose="020B0502020202020204" pitchFamily="34" charset="0"/>
              </a:rPr>
              <a:t> </a:t>
            </a:r>
            <a:r>
              <a:rPr lang="en-US" sz="1200" b="1" dirty="0" smtClean="0">
                <a:latin typeface="Century Gothic" panose="020B0502020202020204" pitchFamily="34" charset="0"/>
              </a:rPr>
              <a:t>tres </a:t>
            </a:r>
            <a:r>
              <a:rPr lang="en-US" sz="1200" b="1" dirty="0">
                <a:latin typeface="Century Gothic" panose="020B0502020202020204" pitchFamily="34" charset="0"/>
              </a:rPr>
              <a:t>pasos</a:t>
            </a:r>
            <a:r>
              <a:rPr lang="en-US" sz="1200" dirty="0">
                <a:latin typeface="Century Gothic" panose="020B0502020202020204" pitchFamily="34" charset="0"/>
              </a:rPr>
              <a:t>, no olvide </a:t>
            </a:r>
            <a:r>
              <a:rPr lang="en-US" sz="1200" dirty="0" err="1" smtClean="0">
                <a:latin typeface="Century Gothic" panose="020B0502020202020204" pitchFamily="34" charset="0"/>
              </a:rPr>
              <a:t>presionar</a:t>
            </a:r>
            <a:r>
              <a:rPr lang="en-US" sz="1200" dirty="0" smtClean="0">
                <a:latin typeface="Century Gothic" panose="020B0502020202020204" pitchFamily="34" charset="0"/>
              </a:rPr>
              <a:t> </a:t>
            </a:r>
            <a:r>
              <a:rPr lang="en-US" sz="1200" i="1" dirty="0" smtClean="0">
                <a:latin typeface="Century Gothic" panose="020B0502020202020204" pitchFamily="34" charset="0"/>
              </a:rPr>
              <a:t>enviar</a:t>
            </a:r>
            <a:r>
              <a:rPr lang="en-US" sz="1200" dirty="0" smtClean="0">
                <a:latin typeface="Century Gothic" panose="020B0502020202020204" pitchFamily="34" charset="0"/>
              </a:rPr>
              <a:t> </a:t>
            </a:r>
            <a:r>
              <a:rPr lang="en-US" sz="1200" dirty="0">
                <a:latin typeface="Century Gothic" panose="020B0502020202020204" pitchFamily="34" charset="0"/>
              </a:rPr>
              <a:t>para que pueda ser </a:t>
            </a:r>
            <a:r>
              <a:rPr lang="en-US" sz="1200" dirty="0" smtClean="0">
                <a:latin typeface="Century Gothic" panose="020B0502020202020204" pitchFamily="34" charset="0"/>
              </a:rPr>
              <a:t>visualizado por los alumnos</a:t>
            </a:r>
            <a:endParaRPr lang="es-PE" sz="1200" dirty="0">
              <a:latin typeface="Century Gothic" panose="020B0502020202020204" pitchFamily="34" charset="0"/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5505723" y="1425940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7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8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 r="1700" b="19773"/>
          <a:stretch/>
        </p:blipFill>
        <p:spPr bwMode="auto">
          <a:xfrm>
            <a:off x="424203" y="1556792"/>
            <a:ext cx="8246432" cy="49663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99047" y="548680"/>
            <a:ext cx="6696744" cy="5847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Aquí se puede observar la </a:t>
            </a:r>
            <a:r>
              <a:rPr lang="en-US" sz="1600" b="1" dirty="0" smtClean="0"/>
              <a:t>imagen</a:t>
            </a:r>
            <a:r>
              <a:rPr lang="en-US" sz="1600" dirty="0" smtClean="0"/>
              <a:t> que ha sido </a:t>
            </a:r>
            <a:r>
              <a:rPr lang="en-US" sz="1600" dirty="0" err="1" smtClean="0"/>
              <a:t>colocada</a:t>
            </a:r>
            <a:r>
              <a:rPr lang="en-US" sz="1600" dirty="0" smtClean="0"/>
              <a:t> dentro de la carpeta </a:t>
            </a:r>
            <a:r>
              <a:rPr lang="en-US" sz="1600" u="sng" dirty="0" err="1" smtClean="0"/>
              <a:t>Unidad</a:t>
            </a:r>
            <a:r>
              <a:rPr lang="en-US" sz="1600" u="sng" dirty="0" smtClean="0"/>
              <a:t> 1</a:t>
            </a:r>
            <a:endParaRPr lang="es-PE" sz="1600" u="sng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3140968"/>
            <a:ext cx="864096" cy="18466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1" r="46414" b="45836"/>
          <a:stretch/>
        </p:blipFill>
        <p:spPr bwMode="auto">
          <a:xfrm>
            <a:off x="107504" y="260648"/>
            <a:ext cx="5479855" cy="291064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 r="2557" b="38195"/>
          <a:stretch/>
        </p:blipFill>
        <p:spPr bwMode="auto">
          <a:xfrm>
            <a:off x="2419007" y="3429000"/>
            <a:ext cx="6336704" cy="29417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228184" y="692696"/>
            <a:ext cx="2664296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Insertar un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video</a:t>
            </a: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YouTube</a:t>
            </a:r>
            <a:endParaRPr lang="es-PE" sz="2400" b="1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Llamada rectangular"/>
          <p:cNvSpPr/>
          <p:nvPr/>
        </p:nvSpPr>
        <p:spPr>
          <a:xfrm>
            <a:off x="4868050" y="5412041"/>
            <a:ext cx="2440254" cy="681255"/>
          </a:xfrm>
          <a:prstGeom prst="wedgeRectCallout">
            <a:avLst>
              <a:gd name="adj1" fmla="val -55311"/>
              <a:gd name="adj2" fmla="val -112710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Coloque las </a:t>
            </a:r>
            <a:r>
              <a:rPr lang="en-US" sz="1600" b="1" dirty="0" smtClean="0"/>
              <a:t>palabras relacionadas </a:t>
            </a:r>
            <a:r>
              <a:rPr lang="en-US" sz="1600" dirty="0" smtClean="0"/>
              <a:t>al video que necesita buscar</a:t>
            </a:r>
            <a:endParaRPr lang="es-PE" sz="1600" dirty="0"/>
          </a:p>
        </p:txBody>
      </p:sp>
      <p:sp>
        <p:nvSpPr>
          <p:cNvPr id="13" name="12 Decágono"/>
          <p:cNvSpPr/>
          <p:nvPr/>
        </p:nvSpPr>
        <p:spPr>
          <a:xfrm>
            <a:off x="4516642" y="5209833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9512" y="1171491"/>
            <a:ext cx="1152128" cy="16927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3347864" y="2541942"/>
            <a:ext cx="1296144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CuadroTexto"/>
          <p:cNvSpPr txBox="1"/>
          <p:nvPr/>
        </p:nvSpPr>
        <p:spPr>
          <a:xfrm>
            <a:off x="5868144" y="1695847"/>
            <a:ext cx="317559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En esta opción puede incorporar a sus materiales videos de YouTube y </a:t>
            </a:r>
            <a:r>
              <a:rPr lang="en-US" sz="1600" dirty="0" smtClean="0"/>
              <a:t>visualizarlos sin </a:t>
            </a:r>
            <a:r>
              <a:rPr lang="en-US" sz="1600" dirty="0" smtClean="0"/>
              <a:t>salir de la plataforma</a:t>
            </a:r>
            <a:r>
              <a:rPr lang="en-US" sz="1600" dirty="0"/>
              <a:t>.</a:t>
            </a:r>
            <a:endParaRPr lang="es-PE" sz="16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184726" y="4843899"/>
            <a:ext cx="216024" cy="1692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sp>
        <p:nvSpPr>
          <p:cNvPr id="19" name="18 Llamada rectangular"/>
          <p:cNvSpPr/>
          <p:nvPr/>
        </p:nvSpPr>
        <p:spPr>
          <a:xfrm>
            <a:off x="5940154" y="4005064"/>
            <a:ext cx="1620178" cy="504056"/>
          </a:xfrm>
          <a:prstGeom prst="wedgeRectCallout">
            <a:avLst>
              <a:gd name="adj1" fmla="val -27515"/>
              <a:gd name="adj2" fmla="val 96849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Para </a:t>
            </a:r>
            <a:r>
              <a:rPr lang="en-US" sz="1600" b="1" dirty="0" smtClean="0"/>
              <a:t>busca</a:t>
            </a:r>
            <a:r>
              <a:rPr lang="en-US" sz="1600" dirty="0" smtClean="0"/>
              <a:t>r debe hacer clic aquí</a:t>
            </a:r>
            <a:endParaRPr lang="es-PE" sz="1600" dirty="0"/>
          </a:p>
        </p:txBody>
      </p:sp>
      <p:sp>
        <p:nvSpPr>
          <p:cNvPr id="12" name="11 Decágono"/>
          <p:cNvSpPr/>
          <p:nvPr/>
        </p:nvSpPr>
        <p:spPr>
          <a:xfrm>
            <a:off x="3059832" y="2481957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4" name="13 Decágono"/>
          <p:cNvSpPr/>
          <p:nvPr/>
        </p:nvSpPr>
        <p:spPr>
          <a:xfrm>
            <a:off x="5652122" y="3717032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16" grpId="0" animBg="1"/>
      <p:bldP spid="17" grpId="0"/>
      <p:bldP spid="18" grpId="0" animBg="1"/>
      <p:bldP spid="19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8433" r="2016" b="4665"/>
          <a:stretch/>
        </p:blipFill>
        <p:spPr bwMode="auto">
          <a:xfrm>
            <a:off x="100080" y="188640"/>
            <a:ext cx="4649085" cy="40587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Llamada rectangular"/>
          <p:cNvSpPr/>
          <p:nvPr/>
        </p:nvSpPr>
        <p:spPr>
          <a:xfrm>
            <a:off x="407879" y="4437112"/>
            <a:ext cx="2795969" cy="681255"/>
          </a:xfrm>
          <a:prstGeom prst="wedgeRectCallout">
            <a:avLst>
              <a:gd name="adj1" fmla="val -36311"/>
              <a:gd name="adj2" fmla="val -8081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/>
              <a:t>Elija</a:t>
            </a:r>
            <a:r>
              <a:rPr lang="en-US" sz="1600" b="1" dirty="0" smtClean="0"/>
              <a:t> </a:t>
            </a:r>
            <a:r>
              <a:rPr lang="en-US" sz="1600" b="1" dirty="0"/>
              <a:t>el video </a:t>
            </a:r>
            <a:r>
              <a:rPr lang="en-US" sz="1600" dirty="0"/>
              <a:t>que </a:t>
            </a:r>
            <a:r>
              <a:rPr lang="en-US" sz="1600" dirty="0" err="1"/>
              <a:t>desea</a:t>
            </a:r>
            <a:r>
              <a:rPr lang="en-US" sz="1600" dirty="0"/>
              <a:t> </a:t>
            </a:r>
            <a:r>
              <a:rPr lang="en-US" sz="1600" dirty="0" err="1"/>
              <a:t>mostrar</a:t>
            </a:r>
            <a:r>
              <a:rPr lang="en-US" sz="1600" dirty="0"/>
              <a:t> a sus </a:t>
            </a:r>
            <a:r>
              <a:rPr lang="en-US" sz="1600" dirty="0" smtClean="0"/>
              <a:t>alumnos y </a:t>
            </a:r>
            <a:r>
              <a:rPr lang="en-US" sz="1600" dirty="0" err="1" smtClean="0"/>
              <a:t>presione</a:t>
            </a:r>
            <a:r>
              <a:rPr lang="en-US" sz="1600" dirty="0" smtClean="0"/>
              <a:t> </a:t>
            </a:r>
            <a:r>
              <a:rPr lang="en-US" sz="1600" i="1" dirty="0" err="1" smtClean="0"/>
              <a:t>Seleccionar</a:t>
            </a:r>
            <a:r>
              <a:rPr lang="en-US" sz="1600" dirty="0" smtClean="0"/>
              <a:t> </a:t>
            </a:r>
            <a:endParaRPr lang="es-PE" sz="16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8910" r="3291" b="4897"/>
          <a:stretch/>
        </p:blipFill>
        <p:spPr bwMode="auto">
          <a:xfrm>
            <a:off x="3829536" y="2307324"/>
            <a:ext cx="5022922" cy="443672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11 Llamada rectangular"/>
          <p:cNvSpPr/>
          <p:nvPr/>
        </p:nvSpPr>
        <p:spPr>
          <a:xfrm>
            <a:off x="6563169" y="2924944"/>
            <a:ext cx="2473327" cy="792088"/>
          </a:xfrm>
          <a:prstGeom prst="wedgeRectCallout">
            <a:avLst>
              <a:gd name="adj1" fmla="val -49438"/>
              <a:gd name="adj2" fmla="val 192030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Puede </a:t>
            </a:r>
            <a:r>
              <a:rPr lang="en-US" sz="1600" dirty="0"/>
              <a:t>colocar </a:t>
            </a:r>
            <a:r>
              <a:rPr lang="en-US" sz="1600" dirty="0" smtClean="0"/>
              <a:t>una descripción que </a:t>
            </a:r>
            <a:r>
              <a:rPr lang="en-US" sz="1600" dirty="0" err="1"/>
              <a:t>acompañe</a:t>
            </a:r>
            <a:r>
              <a:rPr lang="en-US" sz="1600" dirty="0"/>
              <a:t> al video </a:t>
            </a:r>
            <a:endParaRPr lang="es-PE" sz="1600" dirty="0"/>
          </a:p>
        </p:txBody>
      </p:sp>
      <p:sp>
        <p:nvSpPr>
          <p:cNvPr id="15" name="14 Decágono"/>
          <p:cNvSpPr/>
          <p:nvPr/>
        </p:nvSpPr>
        <p:spPr>
          <a:xfrm>
            <a:off x="179512" y="4293096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15 Decágono"/>
          <p:cNvSpPr/>
          <p:nvPr/>
        </p:nvSpPr>
        <p:spPr>
          <a:xfrm>
            <a:off x="6266158" y="266194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Llamada rectangular"/>
          <p:cNvSpPr/>
          <p:nvPr/>
        </p:nvSpPr>
        <p:spPr>
          <a:xfrm>
            <a:off x="1475656" y="5877272"/>
            <a:ext cx="2232247" cy="681255"/>
          </a:xfrm>
          <a:prstGeom prst="wedgeRectCallout">
            <a:avLst>
              <a:gd name="adj1" fmla="val 89127"/>
              <a:gd name="adj2" fmla="val 1223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Se </a:t>
            </a:r>
            <a:r>
              <a:rPr lang="en-US" sz="1600" dirty="0" err="1" smtClean="0"/>
              <a:t>recomienda</a:t>
            </a:r>
            <a:r>
              <a:rPr lang="en-US" sz="1600" dirty="0" smtClean="0"/>
              <a:t> </a:t>
            </a:r>
            <a:r>
              <a:rPr lang="en-US" sz="1600" dirty="0" err="1" smtClean="0"/>
              <a:t>seleccionar</a:t>
            </a:r>
            <a:r>
              <a:rPr lang="en-US" sz="1600" dirty="0" smtClean="0"/>
              <a:t> la opción </a:t>
            </a:r>
            <a:r>
              <a:rPr lang="en-US" sz="1600" b="1" dirty="0" err="1" smtClean="0"/>
              <a:t>incrustar</a:t>
            </a:r>
            <a:r>
              <a:rPr lang="en-US" sz="1600" b="1" dirty="0" smtClean="0"/>
              <a:t> video </a:t>
            </a:r>
            <a:endParaRPr lang="es-PE" sz="1600" b="1" dirty="0"/>
          </a:p>
        </p:txBody>
      </p:sp>
      <p:sp>
        <p:nvSpPr>
          <p:cNvPr id="18" name="17 Decágono"/>
          <p:cNvSpPr/>
          <p:nvPr/>
        </p:nvSpPr>
        <p:spPr>
          <a:xfrm>
            <a:off x="1115616" y="5733256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9" name="18 Llamada rectangular"/>
          <p:cNvSpPr/>
          <p:nvPr/>
        </p:nvSpPr>
        <p:spPr>
          <a:xfrm>
            <a:off x="5292081" y="1052736"/>
            <a:ext cx="3560378" cy="792088"/>
          </a:xfrm>
          <a:prstGeom prst="wedgeRectCallout">
            <a:avLst>
              <a:gd name="adj1" fmla="val 34486"/>
              <a:gd name="adj2" fmla="val 128564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dirty="0"/>
              <a:t>Al </a:t>
            </a:r>
            <a:r>
              <a:rPr lang="en-US" sz="1400" b="1" dirty="0"/>
              <a:t>finalizar </a:t>
            </a:r>
            <a:r>
              <a:rPr lang="en-US" sz="1400" dirty="0"/>
              <a:t>los</a:t>
            </a:r>
            <a:r>
              <a:rPr lang="en-US" sz="1400" b="1" dirty="0"/>
              <a:t> </a:t>
            </a:r>
            <a:r>
              <a:rPr lang="en-US" sz="1400" b="1" dirty="0" smtClean="0"/>
              <a:t>tres </a:t>
            </a:r>
            <a:r>
              <a:rPr lang="en-US" sz="1400" b="1" dirty="0"/>
              <a:t>pasos</a:t>
            </a:r>
            <a:r>
              <a:rPr lang="en-US" sz="1400" dirty="0"/>
              <a:t>, no olvide </a:t>
            </a:r>
            <a:r>
              <a:rPr lang="en-US" sz="1400" dirty="0" err="1" smtClean="0"/>
              <a:t>presionar</a:t>
            </a:r>
            <a:r>
              <a:rPr lang="en-US" sz="1400" dirty="0" smtClean="0"/>
              <a:t> </a:t>
            </a:r>
            <a:r>
              <a:rPr lang="en-US" sz="1400" i="1" dirty="0" smtClean="0"/>
              <a:t>enviar</a:t>
            </a:r>
            <a:r>
              <a:rPr lang="en-US" sz="1400" dirty="0" smtClean="0"/>
              <a:t> </a:t>
            </a:r>
            <a:r>
              <a:rPr lang="en-US" sz="1400" dirty="0"/>
              <a:t>para que </a:t>
            </a:r>
            <a:r>
              <a:rPr lang="en-US" sz="1400" dirty="0" smtClean="0"/>
              <a:t>se </a:t>
            </a:r>
            <a:r>
              <a:rPr lang="en-US" sz="1400" dirty="0" err="1" smtClean="0"/>
              <a:t>guarde</a:t>
            </a:r>
            <a:r>
              <a:rPr lang="en-US" sz="1400" dirty="0" smtClean="0"/>
              <a:t> y lo </a:t>
            </a:r>
            <a:r>
              <a:rPr lang="en-US" sz="1400" dirty="0" err="1" smtClean="0"/>
              <a:t>visualicen</a:t>
            </a:r>
            <a:r>
              <a:rPr lang="en-US" sz="1400" dirty="0" smtClean="0"/>
              <a:t> los alumnos</a:t>
            </a:r>
            <a:endParaRPr lang="es-PE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760891" y="5877272"/>
            <a:ext cx="1525014" cy="5261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6600" dirty="0">
              <a:ln w="19050">
                <a:solidFill>
                  <a:schemeClr val="accent6">
                    <a:lumMod val="75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14" name="13 Decágono"/>
          <p:cNvSpPr/>
          <p:nvPr/>
        </p:nvSpPr>
        <p:spPr>
          <a:xfrm>
            <a:off x="4932040" y="1027490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92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CuadroTexto"/>
          <p:cNvSpPr txBox="1"/>
          <p:nvPr/>
        </p:nvSpPr>
        <p:spPr>
          <a:xfrm>
            <a:off x="899592" y="829439"/>
            <a:ext cx="7560840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Aquí se </a:t>
            </a:r>
            <a:r>
              <a:rPr lang="en-US" sz="1400" dirty="0" smtClean="0"/>
              <a:t>pueden </a:t>
            </a:r>
            <a:r>
              <a:rPr lang="en-US" sz="1400" dirty="0" smtClean="0"/>
              <a:t>observar el documento en </a:t>
            </a:r>
            <a:r>
              <a:rPr lang="en-US" sz="1400" b="1" dirty="0" smtClean="0"/>
              <a:t>PowerPoint</a:t>
            </a:r>
            <a:r>
              <a:rPr lang="en-US" sz="1400" dirty="0" smtClean="0"/>
              <a:t>, la imagen de </a:t>
            </a:r>
            <a:r>
              <a:rPr lang="en-US" sz="1400" b="1" dirty="0" smtClean="0"/>
              <a:t>Flickr</a:t>
            </a:r>
            <a:r>
              <a:rPr lang="en-US" sz="1400" dirty="0" smtClean="0"/>
              <a:t> y el video</a:t>
            </a:r>
            <a:r>
              <a:rPr lang="en-US" sz="1400" b="1" dirty="0" smtClean="0"/>
              <a:t> de YouTube</a:t>
            </a:r>
            <a:r>
              <a:rPr lang="en-US" sz="1400" dirty="0" smtClean="0"/>
              <a:t> que han sido colocados dentro de la carpeta: </a:t>
            </a:r>
            <a:r>
              <a:rPr lang="en-US" sz="1400" i="1" u="sng" dirty="0" smtClean="0"/>
              <a:t>Semana 1</a:t>
            </a:r>
            <a:endParaRPr lang="es-PE" sz="1400" i="1" u="sng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r="7763" b="4795"/>
          <a:stretch/>
        </p:blipFill>
        <p:spPr bwMode="auto">
          <a:xfrm>
            <a:off x="1454299" y="1637027"/>
            <a:ext cx="6480720" cy="4960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22 Decágono"/>
          <p:cNvSpPr/>
          <p:nvPr/>
        </p:nvSpPr>
        <p:spPr>
          <a:xfrm>
            <a:off x="4932040" y="538061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1" name="10 Decágono"/>
          <p:cNvSpPr/>
          <p:nvPr/>
        </p:nvSpPr>
        <p:spPr>
          <a:xfrm>
            <a:off x="2263974" y="314096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2" name="11 Decágono"/>
          <p:cNvSpPr/>
          <p:nvPr/>
        </p:nvSpPr>
        <p:spPr>
          <a:xfrm>
            <a:off x="2263974" y="515719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15 Decágono"/>
          <p:cNvSpPr/>
          <p:nvPr/>
        </p:nvSpPr>
        <p:spPr>
          <a:xfrm>
            <a:off x="7956376" y="538061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H="1" flipV="1">
            <a:off x="2915816" y="1700808"/>
            <a:ext cx="792088" cy="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19 Decágono"/>
          <p:cNvSpPr/>
          <p:nvPr/>
        </p:nvSpPr>
        <p:spPr>
          <a:xfrm>
            <a:off x="2263974" y="227687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1" name="20 Decágono"/>
          <p:cNvSpPr/>
          <p:nvPr/>
        </p:nvSpPr>
        <p:spPr>
          <a:xfrm>
            <a:off x="6588224" y="541407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11" grpId="0" animBg="1"/>
      <p:bldP spid="12" grpId="0" animBg="1"/>
      <p:bldP spid="16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772400" cy="1470025"/>
          </a:xfrm>
        </p:spPr>
        <p:txBody>
          <a:bodyPr/>
          <a:lstStyle/>
          <a:p>
            <a:r>
              <a:rPr lang="en-US" dirty="0" err="1" smtClean="0"/>
              <a:t>Creación</a:t>
            </a:r>
            <a:r>
              <a:rPr lang="en-US" dirty="0" smtClean="0"/>
              <a:t> de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gru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pos</a:t>
            </a:r>
            <a:r>
              <a:rPr lang="en-US" dirty="0" smtClean="0"/>
              <a:t> de </a:t>
            </a:r>
            <a:r>
              <a:rPr lang="en-US" dirty="0" err="1" smtClean="0"/>
              <a:t>trabajo</a:t>
            </a:r>
            <a:endParaRPr lang="es-PE" b="1" u="sng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99592" y="4159820"/>
            <a:ext cx="77048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¿</a:t>
            </a:r>
            <a:r>
              <a:rPr lang="en-US" b="1" dirty="0" err="1">
                <a:latin typeface="Century Gothic" panose="020B0502020202020204" pitchFamily="34" charset="0"/>
              </a:rPr>
              <a:t>C</a:t>
            </a:r>
            <a:r>
              <a:rPr lang="en-US" b="1" dirty="0" err="1" smtClean="0">
                <a:latin typeface="Century Gothic" panose="020B0502020202020204" pitchFamily="34" charset="0"/>
              </a:rPr>
              <a:t>uáles</a:t>
            </a:r>
            <a:r>
              <a:rPr lang="en-US" b="1" dirty="0" smtClean="0">
                <a:latin typeface="Century Gothic" panose="020B0502020202020204" pitchFamily="34" charset="0"/>
              </a:rPr>
              <a:t> son </a:t>
            </a:r>
            <a:r>
              <a:rPr lang="en-US" b="1" dirty="0" err="1" smtClean="0">
                <a:latin typeface="Century Gothic" panose="020B0502020202020204" pitchFamily="34" charset="0"/>
              </a:rPr>
              <a:t>algunas</a:t>
            </a:r>
            <a:r>
              <a:rPr lang="en-US" b="1" dirty="0" smtClean="0">
                <a:latin typeface="Century Gothic" panose="020B0502020202020204" pitchFamily="34" charset="0"/>
              </a:rPr>
              <a:t> </a:t>
            </a:r>
            <a:r>
              <a:rPr lang="en-US" b="1" dirty="0" err="1" smtClean="0">
                <a:latin typeface="Century Gothic" panose="020B0502020202020204" pitchFamily="34" charset="0"/>
              </a:rPr>
              <a:t>novedades</a:t>
            </a:r>
            <a:r>
              <a:rPr lang="en-US" b="1" dirty="0" smtClean="0">
                <a:latin typeface="Century Gothic" panose="020B0502020202020204" pitchFamily="34" charset="0"/>
              </a:rPr>
              <a:t>?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Century Gothic" panose="020B0502020202020204" pitchFamily="34" charset="0"/>
              </a:rPr>
              <a:t>Diversas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latin typeface="Century Gothic" panose="020B0502020202020204" pitchFamily="34" charset="0"/>
              </a:rPr>
              <a:t>opciones</a:t>
            </a:r>
            <a:r>
              <a:rPr lang="en-US" dirty="0" smtClean="0">
                <a:latin typeface="Century Gothic" panose="020B0502020202020204" pitchFamily="34" charset="0"/>
              </a:rPr>
              <a:t> para </a:t>
            </a:r>
            <a:r>
              <a:rPr lang="en-US" dirty="0" err="1" smtClean="0">
                <a:latin typeface="Century Gothic" panose="020B0502020202020204" pitchFamily="34" charset="0"/>
              </a:rPr>
              <a:t>crear</a:t>
            </a:r>
            <a:r>
              <a:rPr lang="en-US" dirty="0" smtClean="0">
                <a:latin typeface="Century Gothic" panose="020B0502020202020204" pitchFamily="34" charset="0"/>
              </a:rPr>
              <a:t> grupos de </a:t>
            </a:r>
            <a:r>
              <a:rPr lang="en-US" dirty="0" err="1" smtClean="0">
                <a:latin typeface="Century Gothic" panose="020B0502020202020204" pitchFamily="34" charset="0"/>
              </a:rPr>
              <a:t>trabajo</a:t>
            </a:r>
            <a:r>
              <a:rPr lang="en-US" dirty="0" smtClean="0">
                <a:latin typeface="Century Gothic" panose="020B0502020202020204" pitchFamily="34" charset="0"/>
              </a:rPr>
              <a:t> en </a:t>
            </a:r>
            <a:r>
              <a:rPr lang="en-US" dirty="0" err="1" smtClean="0">
                <a:latin typeface="Century Gothic" panose="020B0502020202020204" pitchFamily="34" charset="0"/>
              </a:rPr>
              <a:t>clase</a:t>
            </a:r>
            <a:endParaRPr lang="en-US" i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i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i="1" dirty="0" smtClean="0">
              <a:latin typeface="Century Gothic" panose="020B0502020202020204" pitchFamily="34" charset="0"/>
            </a:endParaRPr>
          </a:p>
        </p:txBody>
      </p:sp>
      <p:pic>
        <p:nvPicPr>
          <p:cNvPr id="2050" name="Imagen 1" descr="logo_silab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1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r="32111" b="44558"/>
          <a:stretch/>
        </p:blipFill>
        <p:spPr bwMode="auto">
          <a:xfrm>
            <a:off x="395536" y="1612702"/>
            <a:ext cx="8280920" cy="48406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6032321"/>
            <a:ext cx="792088" cy="27699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1200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90185" y="1844824"/>
            <a:ext cx="3069455" cy="584775"/>
          </a:xfrm>
          <a:prstGeom prst="wedgeRectCallout">
            <a:avLst>
              <a:gd name="adj1" fmla="val -22239"/>
              <a:gd name="adj2" fmla="val 49153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es-PE" sz="1600" dirty="0" smtClean="0">
                <a:latin typeface="+mn-lt"/>
              </a:rPr>
              <a:t>Para iniciar la </a:t>
            </a:r>
            <a:r>
              <a:rPr lang="es-PE" sz="1600" dirty="0" smtClean="0">
                <a:latin typeface="+mn-lt"/>
              </a:rPr>
              <a:t>generación de </a:t>
            </a:r>
            <a:r>
              <a:rPr lang="es-PE" sz="1600" b="1" dirty="0">
                <a:latin typeface="+mn-lt"/>
              </a:rPr>
              <a:t>g</a:t>
            </a:r>
            <a:r>
              <a:rPr lang="es-PE" sz="1600" b="1" dirty="0" smtClean="0">
                <a:latin typeface="+mn-lt"/>
              </a:rPr>
              <a:t>rupos</a:t>
            </a:r>
            <a:r>
              <a:rPr lang="es-PE" sz="1600" dirty="0" smtClean="0">
                <a:latin typeface="+mn-lt"/>
              </a:rPr>
              <a:t>, seleccione la opción </a:t>
            </a:r>
            <a:r>
              <a:rPr lang="es-PE" sz="1600" b="1" dirty="0" smtClean="0">
                <a:latin typeface="+mn-lt"/>
              </a:rPr>
              <a:t>crear.</a:t>
            </a:r>
            <a:endParaRPr lang="es-PE" sz="1600" b="1" dirty="0"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1035" y="586134"/>
            <a:ext cx="324036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Crear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grupos</a:t>
            </a:r>
            <a:endParaRPr lang="es-PE" sz="3200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22761" y="586134"/>
            <a:ext cx="4073757" cy="830997"/>
          </a:xfrm>
          <a:prstGeom prst="rect">
            <a:avLst/>
          </a:prstGeom>
          <a:noFill/>
          <a:ln w="0">
            <a:noFill/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En esta opción puede generar grupos, tanto un grupo único como varios grupos, usando la modalidad que prefiera. </a:t>
            </a:r>
            <a:endParaRPr lang="es-PE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411760" y="4149080"/>
            <a:ext cx="1073578" cy="4616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2400" dirty="0">
              <a:ln w="19050">
                <a:solidFill>
                  <a:schemeClr val="accent6">
                    <a:lumMod val="75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16" name="15 Decágono"/>
          <p:cNvSpPr/>
          <p:nvPr/>
        </p:nvSpPr>
        <p:spPr>
          <a:xfrm>
            <a:off x="2339752" y="4077072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2804533" y="1700808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030332" y="5978602"/>
            <a:ext cx="4710020" cy="338554"/>
          </a:xfrm>
          <a:prstGeom prst="wedgeRectCallout">
            <a:avLst>
              <a:gd name="adj1" fmla="val -22239"/>
              <a:gd name="adj2" fmla="val 49153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r>
              <a:rPr lang="es-PE" sz="1600" dirty="0" smtClean="0">
                <a:latin typeface="+mn-lt"/>
              </a:rPr>
              <a:t>Existen </a:t>
            </a:r>
            <a:r>
              <a:rPr lang="es-PE" sz="1600" b="1" dirty="0" smtClean="0">
                <a:latin typeface="+mn-lt"/>
              </a:rPr>
              <a:t>diversas formas</a:t>
            </a:r>
            <a:r>
              <a:rPr lang="es-PE" sz="1600" dirty="0" smtClean="0">
                <a:latin typeface="+mn-lt"/>
              </a:rPr>
              <a:t> para generar  grupos</a:t>
            </a:r>
            <a:r>
              <a:rPr lang="es-PE" sz="1400" dirty="0" smtClean="0"/>
              <a:t>:</a:t>
            </a:r>
            <a:endParaRPr lang="es-PE" sz="1400" b="1" dirty="0"/>
          </a:p>
        </p:txBody>
      </p:sp>
    </p:spTree>
    <p:extLst>
      <p:ext uri="{BB962C8B-B14F-4D97-AF65-F5344CB8AC3E}">
        <p14:creationId xmlns:p14="http://schemas.microsoft.com/office/powerpoint/2010/main" val="71176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304580" y="1052736"/>
            <a:ext cx="6461415" cy="2499737"/>
            <a:chOff x="1763688" y="718049"/>
            <a:chExt cx="5815524" cy="247302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1" t="32547" r="51193" b="50729"/>
            <a:stretch/>
          </p:blipFill>
          <p:spPr bwMode="auto">
            <a:xfrm>
              <a:off x="1770191" y="718049"/>
              <a:ext cx="5809021" cy="24730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1763688" y="1534818"/>
              <a:ext cx="1584176" cy="281362"/>
            </a:xfrm>
            <a:prstGeom prst="rect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PE"/>
              </a:defPPr>
              <a:lvl1pPr algn="just">
                <a:defRPr sz="1400">
                  <a:latin typeface="Century Gothic" panose="020B0502020202020204" pitchFamily="34" charset="0"/>
                </a:defRPr>
              </a:lvl1pPr>
            </a:lstStyle>
            <a:p>
              <a:pPr algn="ctr"/>
              <a:endParaRPr lang="es-PE" sz="1200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600442" y="1534817"/>
              <a:ext cx="2275814" cy="281362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PE"/>
              </a:defPPr>
              <a:lvl1pPr algn="just">
                <a:defRPr sz="1400">
                  <a:latin typeface="Century Gothic" panose="020B0502020202020204" pitchFamily="34" charset="0"/>
                </a:defRPr>
              </a:lvl1pPr>
            </a:lstStyle>
            <a:p>
              <a:pPr algn="ctr"/>
              <a:endParaRPr lang="es-PE" sz="1200" dirty="0"/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1308194" y="4149080"/>
            <a:ext cx="6454189" cy="584775"/>
          </a:xfrm>
          <a:prstGeom prst="flowChartProcess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r>
              <a:rPr lang="en-US" sz="1600" dirty="0" smtClean="0">
                <a:latin typeface="+mn-lt"/>
              </a:rPr>
              <a:t>Permite al docente </a:t>
            </a:r>
            <a:r>
              <a:rPr lang="en-US" sz="1600" dirty="0" err="1" smtClean="0">
                <a:latin typeface="+mn-lt"/>
              </a:rPr>
              <a:t>crear</a:t>
            </a:r>
            <a:r>
              <a:rPr lang="en-US" sz="1600" dirty="0" smtClean="0">
                <a:latin typeface="+mn-lt"/>
              </a:rPr>
              <a:t> grupos </a:t>
            </a:r>
            <a:r>
              <a:rPr lang="en-US" sz="1600" dirty="0" err="1" smtClean="0">
                <a:latin typeface="+mn-lt"/>
              </a:rPr>
              <a:t>independientes</a:t>
            </a:r>
            <a:r>
              <a:rPr lang="en-US" sz="1600" dirty="0" smtClean="0">
                <a:latin typeface="+mn-lt"/>
              </a:rPr>
              <a:t>, cada </a:t>
            </a:r>
            <a:r>
              <a:rPr lang="en-US" sz="1600" dirty="0" err="1" smtClean="0">
                <a:latin typeface="+mn-lt"/>
              </a:rPr>
              <a:t>uno</a:t>
            </a:r>
            <a:r>
              <a:rPr lang="en-US" sz="1600" dirty="0" smtClean="0">
                <a:latin typeface="+mn-lt"/>
              </a:rPr>
              <a:t> con </a:t>
            </a:r>
            <a:r>
              <a:rPr lang="en-US" sz="1600" b="1" dirty="0" err="1" smtClean="0">
                <a:latin typeface="+mn-lt"/>
              </a:rPr>
              <a:t>temas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 err="1" smtClean="0">
                <a:latin typeface="+mn-lt"/>
              </a:rPr>
              <a:t>distintos</a:t>
            </a:r>
            <a:r>
              <a:rPr lang="en-US" sz="1600" dirty="0" smtClean="0">
                <a:latin typeface="+mn-lt"/>
              </a:rPr>
              <a:t> de </a:t>
            </a:r>
            <a:r>
              <a:rPr lang="en-US" sz="1600" dirty="0" err="1" smtClean="0">
                <a:latin typeface="+mn-lt"/>
              </a:rPr>
              <a:t>trabajo</a:t>
            </a:r>
            <a:endParaRPr lang="es-PE" sz="1600" b="1" dirty="0"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310384" y="5297993"/>
            <a:ext cx="6461414" cy="338554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just">
              <a:defRPr sz="1400"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en-US" sz="1600" dirty="0" smtClean="0">
                <a:latin typeface="+mn-lt"/>
              </a:rPr>
              <a:t>Permite al docente </a:t>
            </a:r>
            <a:r>
              <a:rPr lang="en-US" sz="1600" dirty="0" err="1" smtClean="0">
                <a:latin typeface="+mn-lt"/>
              </a:rPr>
              <a:t>crear</a:t>
            </a:r>
            <a:r>
              <a:rPr lang="en-US" sz="1600" dirty="0" smtClean="0">
                <a:latin typeface="+mn-lt"/>
              </a:rPr>
              <a:t> grupos para una </a:t>
            </a:r>
            <a:r>
              <a:rPr lang="en-US" sz="1600" b="1" dirty="0" err="1" smtClean="0">
                <a:latin typeface="+mn-lt"/>
              </a:rPr>
              <a:t>actividad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 err="1" smtClean="0">
                <a:latin typeface="+mn-lt"/>
              </a:rPr>
              <a:t>común</a:t>
            </a:r>
            <a:r>
              <a:rPr lang="en-US" sz="1600" dirty="0" smtClean="0"/>
              <a:t>.</a:t>
            </a:r>
            <a:endParaRPr lang="es-PE" sz="1600" dirty="0"/>
          </a:p>
        </p:txBody>
      </p:sp>
      <p:sp>
        <p:nvSpPr>
          <p:cNvPr id="9" name="8 Decágono"/>
          <p:cNvSpPr/>
          <p:nvPr/>
        </p:nvSpPr>
        <p:spPr>
          <a:xfrm>
            <a:off x="949868" y="1874695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2" name="11 Decágono"/>
          <p:cNvSpPr/>
          <p:nvPr/>
        </p:nvSpPr>
        <p:spPr>
          <a:xfrm>
            <a:off x="4067944" y="1878327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B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3" name="12 Decágono"/>
          <p:cNvSpPr/>
          <p:nvPr/>
        </p:nvSpPr>
        <p:spPr>
          <a:xfrm>
            <a:off x="960028" y="4297451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4" name="13 Decágono"/>
          <p:cNvSpPr/>
          <p:nvPr/>
        </p:nvSpPr>
        <p:spPr>
          <a:xfrm>
            <a:off x="949868" y="5348515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B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8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r="1429" b="34966"/>
          <a:stretch/>
        </p:blipFill>
        <p:spPr bwMode="auto">
          <a:xfrm>
            <a:off x="179512" y="1463753"/>
            <a:ext cx="8928992" cy="41974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23528" y="3115707"/>
            <a:ext cx="936104" cy="1692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sp>
        <p:nvSpPr>
          <p:cNvPr id="5" name="4 Llamada rectangular"/>
          <p:cNvSpPr/>
          <p:nvPr/>
        </p:nvSpPr>
        <p:spPr>
          <a:xfrm>
            <a:off x="1763688" y="2852936"/>
            <a:ext cx="1368152" cy="347414"/>
          </a:xfrm>
          <a:prstGeom prst="wedgeRectCallout">
            <a:avLst>
              <a:gd name="adj1" fmla="val 67555"/>
              <a:gd name="adj2" fmla="val -227191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CuadroTexto"/>
          <p:cNvSpPr txBox="1"/>
          <p:nvPr/>
        </p:nvSpPr>
        <p:spPr>
          <a:xfrm>
            <a:off x="2411760" y="1700808"/>
            <a:ext cx="5445707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A</a:t>
            </a:r>
            <a:r>
              <a:rPr lang="en-US" sz="1400" dirty="0" smtClean="0"/>
              <a:t>quí se </a:t>
            </a:r>
            <a:r>
              <a:rPr lang="en-US" sz="1400" dirty="0" err="1" smtClean="0"/>
              <a:t>encuentran</a:t>
            </a:r>
            <a:r>
              <a:rPr lang="en-US" sz="1400" dirty="0" smtClean="0"/>
              <a:t> </a:t>
            </a:r>
            <a:r>
              <a:rPr lang="en-US" sz="1400" dirty="0" err="1" smtClean="0"/>
              <a:t>todas</a:t>
            </a:r>
            <a:r>
              <a:rPr lang="en-US" sz="1400" dirty="0" smtClean="0"/>
              <a:t> las </a:t>
            </a:r>
            <a:r>
              <a:rPr lang="en-US" sz="1400" dirty="0" err="1" smtClean="0"/>
              <a:t>opciones</a:t>
            </a:r>
            <a:r>
              <a:rPr lang="en-US" sz="1400" dirty="0" smtClean="0"/>
              <a:t>  para agregar materiales y </a:t>
            </a:r>
            <a:r>
              <a:rPr lang="en-US" sz="1400" dirty="0" err="1" smtClean="0"/>
              <a:t>contenidos</a:t>
            </a:r>
            <a:r>
              <a:rPr lang="en-US" sz="1400" dirty="0" smtClean="0"/>
              <a:t> del curso.</a:t>
            </a:r>
            <a:endParaRPr lang="es-PE" sz="1400" dirty="0"/>
          </a:p>
        </p:txBody>
      </p:sp>
      <p:sp>
        <p:nvSpPr>
          <p:cNvPr id="10" name="9 Llamada rectangular"/>
          <p:cNvSpPr/>
          <p:nvPr/>
        </p:nvSpPr>
        <p:spPr>
          <a:xfrm>
            <a:off x="1763688" y="3284984"/>
            <a:ext cx="1070570" cy="1205880"/>
          </a:xfrm>
          <a:prstGeom prst="wedgeRectCallout">
            <a:avLst>
              <a:gd name="adj1" fmla="val -32959"/>
              <a:gd name="adj2" fmla="val 159912"/>
            </a:avLst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Llamada rectangular"/>
          <p:cNvSpPr/>
          <p:nvPr/>
        </p:nvSpPr>
        <p:spPr>
          <a:xfrm>
            <a:off x="3096655" y="3284984"/>
            <a:ext cx="1115305" cy="441920"/>
          </a:xfrm>
          <a:prstGeom prst="wedgeRectCallout">
            <a:avLst>
              <a:gd name="adj1" fmla="val 90888"/>
              <a:gd name="adj2" fmla="val 36863"/>
            </a:avLst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12 CuadroTexto"/>
          <p:cNvSpPr txBox="1"/>
          <p:nvPr/>
        </p:nvSpPr>
        <p:spPr>
          <a:xfrm>
            <a:off x="683568" y="5805264"/>
            <a:ext cx="3960441" cy="7386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La opción </a:t>
            </a:r>
            <a:r>
              <a:rPr lang="en-US" sz="1400" b="1" dirty="0"/>
              <a:t>C</a:t>
            </a:r>
            <a:r>
              <a:rPr lang="en-US" sz="1400" b="1" dirty="0" smtClean="0"/>
              <a:t>rear </a:t>
            </a:r>
            <a:r>
              <a:rPr lang="en-US" sz="1400" dirty="0" smtClean="0"/>
              <a:t>permite </a:t>
            </a:r>
            <a:r>
              <a:rPr lang="en-US" sz="1400" dirty="0" err="1" smtClean="0"/>
              <a:t>insertar</a:t>
            </a:r>
            <a:r>
              <a:rPr lang="en-US" sz="1400" dirty="0" smtClean="0"/>
              <a:t> en la carpeta de contenido cualquiera de </a:t>
            </a:r>
            <a:r>
              <a:rPr lang="en-US" sz="1400" dirty="0" err="1" smtClean="0"/>
              <a:t>estos</a:t>
            </a:r>
            <a:r>
              <a:rPr lang="en-US" sz="1400" dirty="0" smtClean="0"/>
              <a:t> </a:t>
            </a:r>
            <a:r>
              <a:rPr lang="en-US" sz="1400" dirty="0" err="1" smtClean="0"/>
              <a:t>cinco</a:t>
            </a:r>
            <a:r>
              <a:rPr lang="en-US" sz="1400" dirty="0" smtClean="0"/>
              <a:t> </a:t>
            </a:r>
            <a:r>
              <a:rPr lang="en-US" sz="1400" dirty="0" err="1" smtClean="0"/>
              <a:t>tipos</a:t>
            </a:r>
            <a:r>
              <a:rPr lang="en-US" sz="1400" dirty="0" smtClean="0"/>
              <a:t> de materiales.</a:t>
            </a:r>
            <a:r>
              <a:rPr lang="en-US" sz="1400" b="1" dirty="0" smtClean="0"/>
              <a:t> </a:t>
            </a:r>
            <a:endParaRPr lang="es-PE" sz="1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959841" y="5291916"/>
            <a:ext cx="3786708" cy="7386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¿</a:t>
            </a:r>
            <a:r>
              <a:rPr lang="en-US" sz="1400" i="1" dirty="0" err="1" smtClean="0"/>
              <a:t>Desea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insertar</a:t>
            </a:r>
            <a:r>
              <a:rPr lang="en-US" sz="1400" i="1" dirty="0" smtClean="0"/>
              <a:t> imágenes o videos </a:t>
            </a:r>
            <a:r>
              <a:rPr lang="en-US" sz="1400" i="1" dirty="0" err="1" smtClean="0"/>
              <a:t>directamente</a:t>
            </a:r>
            <a:r>
              <a:rPr lang="en-US" sz="1400" i="1" dirty="0" smtClean="0"/>
              <a:t> de internet</a:t>
            </a:r>
            <a:r>
              <a:rPr lang="en-US" sz="1400" dirty="0" smtClean="0"/>
              <a:t>? A través de </a:t>
            </a:r>
            <a:r>
              <a:rPr lang="en-US" sz="1400" dirty="0" err="1" smtClean="0"/>
              <a:t>estas</a:t>
            </a:r>
            <a:r>
              <a:rPr lang="en-US" sz="1400" dirty="0" smtClean="0"/>
              <a:t> </a:t>
            </a:r>
            <a:r>
              <a:rPr lang="en-US" sz="1400" dirty="0" err="1" smtClean="0"/>
              <a:t>opciones</a:t>
            </a:r>
            <a:r>
              <a:rPr lang="en-US" sz="1400" dirty="0" smtClean="0"/>
              <a:t> puede </a:t>
            </a:r>
            <a:r>
              <a:rPr lang="en-US" sz="1400" dirty="0" err="1" smtClean="0"/>
              <a:t>hacerlo</a:t>
            </a:r>
            <a:r>
              <a:rPr lang="en-US" sz="1400" dirty="0" smtClean="0"/>
              <a:t>.</a:t>
            </a:r>
            <a:endParaRPr lang="es-PE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572000" y="3390478"/>
            <a:ext cx="4320480" cy="7386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Generar</a:t>
            </a:r>
            <a:r>
              <a:rPr lang="en-US" sz="1400" b="1" dirty="0" smtClean="0"/>
              <a:t> </a:t>
            </a:r>
            <a:r>
              <a:rPr lang="en-US" sz="1400" b="1" dirty="0"/>
              <a:t>c</a:t>
            </a:r>
            <a:r>
              <a:rPr lang="en-US" sz="1400" b="1" dirty="0" smtClean="0"/>
              <a:t>arpetas de contenido </a:t>
            </a:r>
            <a:r>
              <a:rPr lang="en-US" sz="1400" dirty="0"/>
              <a:t>e</a:t>
            </a:r>
            <a:r>
              <a:rPr lang="en-US" sz="1400" dirty="0" smtClean="0"/>
              <a:t>s lo primero</a:t>
            </a:r>
            <a:r>
              <a:rPr lang="en-US" sz="1400" i="1" u="sng" dirty="0" smtClean="0"/>
              <a:t> </a:t>
            </a:r>
            <a:r>
              <a:rPr lang="en-US" sz="1400" dirty="0" smtClean="0"/>
              <a:t>que</a:t>
            </a:r>
            <a:r>
              <a:rPr lang="en-US" sz="1400" i="1" dirty="0" smtClean="0"/>
              <a:t> </a:t>
            </a:r>
            <a:r>
              <a:rPr lang="en-US" sz="1400" dirty="0" smtClean="0"/>
              <a:t>debe </a:t>
            </a:r>
            <a:r>
              <a:rPr lang="en-US" sz="1400" dirty="0" err="1" smtClean="0"/>
              <a:t>realizar</a:t>
            </a:r>
            <a:r>
              <a:rPr lang="en-US" sz="1400" dirty="0" smtClean="0"/>
              <a:t> todo docente para colocar</a:t>
            </a:r>
            <a:r>
              <a:rPr lang="en-US" sz="1400" b="1" dirty="0" smtClean="0"/>
              <a:t> </a:t>
            </a:r>
            <a:r>
              <a:rPr lang="en-US" sz="1400" dirty="0" smtClean="0"/>
              <a:t>los materiales por </a:t>
            </a:r>
            <a:r>
              <a:rPr lang="en-US" sz="1400" dirty="0" err="1" smtClean="0"/>
              <a:t>desarrollar</a:t>
            </a:r>
            <a:r>
              <a:rPr lang="en-US" sz="1400" dirty="0" smtClean="0"/>
              <a:t> en el </a:t>
            </a:r>
            <a:r>
              <a:rPr lang="en-US" sz="1400" dirty="0" err="1" smtClean="0"/>
              <a:t>semestre</a:t>
            </a:r>
            <a:r>
              <a:rPr lang="en-US" sz="1400" dirty="0" smtClean="0">
                <a:latin typeface="Century Gothic" panose="020B0502020202020204" pitchFamily="34" charset="0"/>
              </a:rPr>
              <a:t>. </a:t>
            </a:r>
            <a:endParaRPr lang="es-PE" sz="1400" dirty="0">
              <a:latin typeface="Century Gothic" panose="020B0502020202020204" pitchFamily="34" charset="0"/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4499992" y="314096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9" name="18 Decágono"/>
          <p:cNvSpPr/>
          <p:nvPr/>
        </p:nvSpPr>
        <p:spPr>
          <a:xfrm>
            <a:off x="539552" y="5589240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0" name="19 Llamada rectangular"/>
          <p:cNvSpPr/>
          <p:nvPr/>
        </p:nvSpPr>
        <p:spPr>
          <a:xfrm>
            <a:off x="3031104" y="3789040"/>
            <a:ext cx="1296144" cy="864096"/>
          </a:xfrm>
          <a:prstGeom prst="wedgeRectCallout">
            <a:avLst>
              <a:gd name="adj1" fmla="val 90797"/>
              <a:gd name="adj2" fmla="val 149513"/>
            </a:avLst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Decágono"/>
          <p:cNvSpPr/>
          <p:nvPr/>
        </p:nvSpPr>
        <p:spPr>
          <a:xfrm>
            <a:off x="4788024" y="515719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" name="1 Estrella de 5 puntas"/>
          <p:cNvSpPr/>
          <p:nvPr/>
        </p:nvSpPr>
        <p:spPr>
          <a:xfrm>
            <a:off x="4794963" y="3088705"/>
            <a:ext cx="281093" cy="268287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17 CuadroTexto"/>
          <p:cNvSpPr txBox="1"/>
          <p:nvPr/>
        </p:nvSpPr>
        <p:spPr>
          <a:xfrm>
            <a:off x="1979712" y="274961"/>
            <a:ext cx="5400600" cy="9541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Exploremos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todas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las </a:t>
            </a:r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opciones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lecturas</a:t>
            </a:r>
            <a:r>
              <a:rPr lang="en-US" sz="28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casos</a:t>
            </a:r>
            <a:endParaRPr lang="es-PE" sz="28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67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32547" r="51193" b="50729"/>
          <a:stretch/>
        </p:blipFill>
        <p:spPr bwMode="auto">
          <a:xfrm>
            <a:off x="1745456" y="721318"/>
            <a:ext cx="5809021" cy="24730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15616" y="3861048"/>
            <a:ext cx="7028924" cy="584775"/>
          </a:xfrm>
          <a:prstGeom prst="wedgeRectCallout">
            <a:avLst>
              <a:gd name="adj1" fmla="val -22239"/>
              <a:gd name="adj2" fmla="val 49153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en-US" sz="1600" dirty="0" smtClean="0">
                <a:latin typeface="+mn-lt"/>
              </a:rPr>
              <a:t>El docente establece la cantidad de grupos </a:t>
            </a:r>
            <a:r>
              <a:rPr lang="en-US" sz="1600" dirty="0">
                <a:latin typeface="+mn-lt"/>
              </a:rPr>
              <a:t>o</a:t>
            </a:r>
            <a:r>
              <a:rPr lang="en-US" sz="1600" dirty="0" smtClean="0">
                <a:latin typeface="+mn-lt"/>
              </a:rPr>
              <a:t> el máximo de participantes. Luego de ello, la plataforma realiza la distribución </a:t>
            </a:r>
            <a:r>
              <a:rPr lang="en-US" sz="1600" b="1" dirty="0" smtClean="0">
                <a:latin typeface="+mn-lt"/>
              </a:rPr>
              <a:t>al azar </a:t>
            </a:r>
            <a:r>
              <a:rPr lang="en-US" sz="1600" dirty="0" smtClean="0">
                <a:latin typeface="+mn-lt"/>
              </a:rPr>
              <a:t>en dichos grupos</a:t>
            </a:r>
            <a:endParaRPr lang="es-PE" sz="1600" b="1" dirty="0"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108356" y="4653136"/>
            <a:ext cx="7064044" cy="830997"/>
          </a:xfrm>
          <a:prstGeom prst="wedgeRectCallout">
            <a:avLst>
              <a:gd name="adj1" fmla="val -22239"/>
              <a:gd name="adj2" fmla="val 49153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just"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El docente establece la cantidad de grupos y el máximo de participantes</a:t>
            </a:r>
            <a:r>
              <a:rPr lang="en-US" sz="1600" dirty="0" smtClean="0">
                <a:latin typeface="+mn-lt"/>
              </a:rPr>
              <a:t>.</a:t>
            </a:r>
          </a:p>
          <a:p>
            <a:r>
              <a:rPr lang="en-US" sz="1600" dirty="0" smtClean="0">
                <a:latin typeface="+mn-lt"/>
              </a:rPr>
              <a:t>Luego de ello, los </a:t>
            </a:r>
            <a:r>
              <a:rPr lang="en-US" sz="1600" b="1" dirty="0" smtClean="0">
                <a:latin typeface="+mn-lt"/>
              </a:rPr>
              <a:t>alumnos eligen </a:t>
            </a:r>
            <a:r>
              <a:rPr lang="en-US" sz="1600" dirty="0" smtClean="0">
                <a:latin typeface="+mn-lt"/>
              </a:rPr>
              <a:t>el </a:t>
            </a:r>
            <a:r>
              <a:rPr lang="en-US" sz="1600" dirty="0" smtClean="0">
                <a:latin typeface="+mn-lt"/>
              </a:rPr>
              <a:t>grupo al </a:t>
            </a:r>
            <a:r>
              <a:rPr lang="en-US" sz="1600" dirty="0" smtClean="0">
                <a:latin typeface="+mn-lt"/>
              </a:rPr>
              <a:t>que desean pertenecer al ingresar a la plataforma. </a:t>
            </a:r>
            <a:endParaRPr lang="es-PE" sz="1600" dirty="0">
              <a:latin typeface="+mn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15616" y="5661248"/>
            <a:ext cx="7056784" cy="584775"/>
          </a:xfrm>
          <a:prstGeom prst="wedgeRectCallout">
            <a:avLst>
              <a:gd name="adj1" fmla="val -22239"/>
              <a:gd name="adj2" fmla="val 49153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n-US" sz="1600" dirty="0">
                <a:latin typeface="+mn-lt"/>
              </a:rPr>
              <a:t>El docente establece la cantidad de </a:t>
            </a:r>
            <a:r>
              <a:rPr lang="en-US" sz="1600" dirty="0" smtClean="0">
                <a:latin typeface="+mn-lt"/>
              </a:rPr>
              <a:t>grupos. Luego, </a:t>
            </a:r>
            <a:r>
              <a:rPr lang="en-US" sz="1600" b="1" dirty="0" smtClean="0">
                <a:latin typeface="+mn-lt"/>
              </a:rPr>
              <a:t>ingresa cada participante </a:t>
            </a:r>
            <a:r>
              <a:rPr lang="en-US" sz="1600" dirty="0" smtClean="0">
                <a:latin typeface="+mn-lt"/>
              </a:rPr>
              <a:t>en cada grupo.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654510" y="1976465"/>
            <a:ext cx="1933714" cy="27699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just">
              <a:defRPr sz="1400">
                <a:latin typeface="Century Gothic" panose="020B0502020202020204" pitchFamily="34" charset="0"/>
              </a:defRPr>
            </a:lvl1pPr>
          </a:lstStyle>
          <a:p>
            <a:endParaRPr lang="es-PE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44008" y="2348880"/>
            <a:ext cx="1800200" cy="27699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just">
              <a:defRPr sz="1400">
                <a:latin typeface="Century Gothic" panose="020B0502020202020204" pitchFamily="34" charset="0"/>
              </a:defRPr>
            </a:lvl1pPr>
          </a:lstStyle>
          <a:p>
            <a:endParaRPr lang="es-PE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654510" y="2708920"/>
            <a:ext cx="1933714" cy="2616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1100" dirty="0">
              <a:latin typeface="Century Gothic" panose="020B0502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835696" y="1976465"/>
            <a:ext cx="1948314" cy="27699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just">
              <a:defRPr sz="1400">
                <a:latin typeface="Century Gothic" panose="020B0502020202020204" pitchFamily="34" charset="0"/>
              </a:defRPr>
            </a:lvl1pPr>
          </a:lstStyle>
          <a:p>
            <a:endParaRPr lang="es-PE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850296" y="2343805"/>
            <a:ext cx="1933714" cy="2616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1100" dirty="0">
              <a:latin typeface="Century Gothic" panose="020B0502020202020204" pitchFamily="34" charset="0"/>
            </a:endParaRPr>
          </a:p>
        </p:txBody>
      </p:sp>
      <p:sp>
        <p:nvSpPr>
          <p:cNvPr id="15" name="14 Decágono"/>
          <p:cNvSpPr/>
          <p:nvPr/>
        </p:nvSpPr>
        <p:spPr>
          <a:xfrm>
            <a:off x="4271238" y="1981890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15 Decágono"/>
          <p:cNvSpPr/>
          <p:nvPr/>
        </p:nvSpPr>
        <p:spPr>
          <a:xfrm>
            <a:off x="773388" y="4009419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1457424" y="1987145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B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8" name="17 Decágono"/>
          <p:cNvSpPr/>
          <p:nvPr/>
        </p:nvSpPr>
        <p:spPr>
          <a:xfrm>
            <a:off x="4271238" y="2356943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B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9" name="18 Decágono"/>
          <p:cNvSpPr/>
          <p:nvPr/>
        </p:nvSpPr>
        <p:spPr>
          <a:xfrm>
            <a:off x="1457424" y="2384615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19 Decágono"/>
          <p:cNvSpPr/>
          <p:nvPr/>
        </p:nvSpPr>
        <p:spPr>
          <a:xfrm>
            <a:off x="4271238" y="2709100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C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1" name="20 Decágono"/>
          <p:cNvSpPr/>
          <p:nvPr/>
        </p:nvSpPr>
        <p:spPr>
          <a:xfrm>
            <a:off x="773388" y="492461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21 Decágono"/>
          <p:cNvSpPr/>
          <p:nvPr/>
        </p:nvSpPr>
        <p:spPr>
          <a:xfrm>
            <a:off x="773388" y="5809619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988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r="32111" b="44558"/>
          <a:stretch/>
        </p:blipFill>
        <p:spPr bwMode="auto">
          <a:xfrm>
            <a:off x="418669" y="1336412"/>
            <a:ext cx="8280920" cy="48406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Decágono"/>
          <p:cNvSpPr/>
          <p:nvPr/>
        </p:nvSpPr>
        <p:spPr>
          <a:xfrm>
            <a:off x="1979712" y="5157192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8668" y="481027"/>
            <a:ext cx="8042129" cy="5847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 esta oportunidad, se explicará la generación de un grupo único con la opción autoinscripción que permite que los alumnos elijan a sus integrantes. </a:t>
            </a:r>
            <a:endParaRPr lang="es-PE" sz="1600" dirty="0"/>
          </a:p>
        </p:txBody>
      </p:sp>
      <p:sp>
        <p:nvSpPr>
          <p:cNvPr id="8" name="7 Llamada rectangular"/>
          <p:cNvSpPr/>
          <p:nvPr/>
        </p:nvSpPr>
        <p:spPr>
          <a:xfrm>
            <a:off x="1786568" y="5517232"/>
            <a:ext cx="3494310" cy="659814"/>
          </a:xfrm>
          <a:prstGeom prst="wedgeRectCallout">
            <a:avLst>
              <a:gd name="adj1" fmla="val -21222"/>
              <a:gd name="adj2" fmla="val -134737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PE" sz="1600" dirty="0"/>
              <a:t>Para iniciar </a:t>
            </a:r>
            <a:r>
              <a:rPr lang="es-PE" sz="1600" dirty="0" smtClean="0"/>
              <a:t>la </a:t>
            </a:r>
            <a:r>
              <a:rPr lang="es-PE" sz="1600" dirty="0"/>
              <a:t>generación de </a:t>
            </a:r>
            <a:r>
              <a:rPr lang="es-PE" sz="1600" b="1" dirty="0"/>
              <a:t>un grupo único</a:t>
            </a:r>
            <a:r>
              <a:rPr lang="es-PE" sz="1600" dirty="0"/>
              <a:t>, seleccione la opción </a:t>
            </a:r>
            <a:r>
              <a:rPr lang="es-PE" sz="1600" b="1" dirty="0" err="1"/>
              <a:t>Autoinscripción</a:t>
            </a:r>
            <a:r>
              <a:rPr lang="es-PE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6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8579" r="941" b="19543"/>
          <a:stretch/>
        </p:blipFill>
        <p:spPr bwMode="auto">
          <a:xfrm>
            <a:off x="150124" y="595799"/>
            <a:ext cx="8932391" cy="52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Llamada rectangular"/>
          <p:cNvSpPr/>
          <p:nvPr/>
        </p:nvSpPr>
        <p:spPr>
          <a:xfrm rot="10800000" flipV="1">
            <a:off x="3239852" y="3201948"/>
            <a:ext cx="2484276" cy="299060"/>
          </a:xfrm>
          <a:prstGeom prst="wedgeRectCallout">
            <a:avLst>
              <a:gd name="adj1" fmla="val -20890"/>
              <a:gd name="adj2" fmla="val -42283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4212412" y="2492896"/>
            <a:ext cx="2015772" cy="471270"/>
          </a:xfrm>
          <a:prstGeom prst="wedgeRectCallout">
            <a:avLst>
              <a:gd name="adj1" fmla="val -45404"/>
              <a:gd name="adj2" fmla="val 105618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PE" sz="1600" dirty="0">
                <a:solidFill>
                  <a:schemeClr val="dk1"/>
                </a:solidFill>
              </a:rPr>
              <a:t>Agregue el </a:t>
            </a:r>
            <a:r>
              <a:rPr lang="es-PE" sz="1600" b="1" dirty="0">
                <a:solidFill>
                  <a:schemeClr val="dk1"/>
                </a:solidFill>
              </a:rPr>
              <a:t>nombre del grupo</a:t>
            </a:r>
          </a:p>
        </p:txBody>
      </p:sp>
      <p:sp>
        <p:nvSpPr>
          <p:cNvPr id="8" name="7 Llamada rectangular"/>
          <p:cNvSpPr/>
          <p:nvPr/>
        </p:nvSpPr>
        <p:spPr>
          <a:xfrm>
            <a:off x="4752177" y="4509120"/>
            <a:ext cx="2124079" cy="576064"/>
          </a:xfrm>
          <a:prstGeom prst="wedgeRectCallout">
            <a:avLst>
              <a:gd name="adj1" fmla="val -65899"/>
              <a:gd name="adj2" fmla="val -2111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400" dirty="0">
                <a:solidFill>
                  <a:schemeClr val="dk1"/>
                </a:solidFill>
              </a:rPr>
              <a:t>Ingrese la </a:t>
            </a:r>
            <a:r>
              <a:rPr lang="es-PE" sz="1400" b="1" dirty="0">
                <a:solidFill>
                  <a:schemeClr val="dk1"/>
                </a:solidFill>
              </a:rPr>
              <a:t>descripción</a:t>
            </a:r>
            <a:r>
              <a:rPr lang="es-PE" sz="1400" dirty="0">
                <a:solidFill>
                  <a:schemeClr val="dk1"/>
                </a:solidFill>
              </a:rPr>
              <a:t> del grupo</a:t>
            </a:r>
          </a:p>
        </p:txBody>
      </p:sp>
      <p:sp>
        <p:nvSpPr>
          <p:cNvPr id="10" name="9 Decágono"/>
          <p:cNvSpPr/>
          <p:nvPr/>
        </p:nvSpPr>
        <p:spPr>
          <a:xfrm>
            <a:off x="4464145" y="4300448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5 Decágono"/>
          <p:cNvSpPr/>
          <p:nvPr/>
        </p:nvSpPr>
        <p:spPr>
          <a:xfrm>
            <a:off x="3868688" y="234888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" name="3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9500"/>
            <a:ext cx="6931099" cy="5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856984" cy="5505475"/>
          </a:xfrm>
        </p:spPr>
      </p:pic>
      <p:sp>
        <p:nvSpPr>
          <p:cNvPr id="5" name="4 Rectángulo"/>
          <p:cNvSpPr/>
          <p:nvPr/>
        </p:nvSpPr>
        <p:spPr>
          <a:xfrm>
            <a:off x="1763688" y="274174"/>
            <a:ext cx="32827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PE" sz="1600" dirty="0">
                <a:solidFill>
                  <a:schemeClr val="dk1"/>
                </a:solidFill>
              </a:rPr>
              <a:t>Agregue el </a:t>
            </a:r>
            <a:r>
              <a:rPr lang="es-PE" sz="1600" dirty="0" smtClean="0">
                <a:solidFill>
                  <a:schemeClr val="dk1"/>
                </a:solidFill>
              </a:rPr>
              <a:t>nombre para la hoja de inscripción y la descripción de la misma.</a:t>
            </a:r>
            <a:endParaRPr lang="es-PE" sz="1600" dirty="0">
              <a:solidFill>
                <a:schemeClr val="dk1"/>
              </a:solidFill>
            </a:endParaRPr>
          </a:p>
        </p:txBody>
      </p:sp>
      <p:sp>
        <p:nvSpPr>
          <p:cNvPr id="6" name="5 Decágono"/>
          <p:cNvSpPr/>
          <p:nvPr/>
        </p:nvSpPr>
        <p:spPr>
          <a:xfrm>
            <a:off x="1175674" y="41819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5046428" y="4869160"/>
            <a:ext cx="2952328" cy="504056"/>
          </a:xfrm>
          <a:prstGeom prst="wedgeRectCallout">
            <a:avLst>
              <a:gd name="adj1" fmla="val 64502"/>
              <a:gd name="adj2" fmla="val 108298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Al </a:t>
            </a:r>
            <a:r>
              <a:rPr lang="en-US" sz="1600" dirty="0" smtClean="0"/>
              <a:t>finalizar, haga clic en </a:t>
            </a:r>
            <a:r>
              <a:rPr lang="en-US" sz="1600" b="1" dirty="0" smtClean="0"/>
              <a:t>Enviar</a:t>
            </a:r>
            <a:endParaRPr lang="es-PE" sz="1600" b="1" dirty="0"/>
          </a:p>
        </p:txBody>
      </p:sp>
      <p:sp>
        <p:nvSpPr>
          <p:cNvPr id="10" name="9 Llamada rectangular"/>
          <p:cNvSpPr/>
          <p:nvPr/>
        </p:nvSpPr>
        <p:spPr>
          <a:xfrm>
            <a:off x="2273853" y="2636912"/>
            <a:ext cx="3068044" cy="609247"/>
          </a:xfrm>
          <a:prstGeom prst="wedgeRectCallout">
            <a:avLst>
              <a:gd name="adj1" fmla="val -68898"/>
              <a:gd name="adj2" fmla="val 62137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Puede agregar el </a:t>
            </a:r>
            <a:r>
              <a:rPr lang="en-US" sz="1600" b="1" dirty="0" smtClean="0"/>
              <a:t>número máximo de miembros </a:t>
            </a:r>
            <a:r>
              <a:rPr lang="en-US" sz="1600" dirty="0" smtClean="0"/>
              <a:t>en los grupos</a:t>
            </a:r>
            <a:endParaRPr lang="es-PE" sz="1600" dirty="0"/>
          </a:p>
        </p:txBody>
      </p:sp>
      <p:sp>
        <p:nvSpPr>
          <p:cNvPr id="8" name="7 Decágono"/>
          <p:cNvSpPr/>
          <p:nvPr/>
        </p:nvSpPr>
        <p:spPr>
          <a:xfrm>
            <a:off x="1907704" y="2354135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5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9" name="8 Decágono"/>
          <p:cNvSpPr/>
          <p:nvPr/>
        </p:nvSpPr>
        <p:spPr>
          <a:xfrm>
            <a:off x="4644008" y="472514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6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r="32111" b="44558"/>
          <a:stretch/>
        </p:blipFill>
        <p:spPr bwMode="auto">
          <a:xfrm>
            <a:off x="418669" y="1628800"/>
            <a:ext cx="8280920" cy="48406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627908" y="5631431"/>
            <a:ext cx="3069455" cy="830997"/>
          </a:xfrm>
          <a:prstGeom prst="wedgeRectCallout">
            <a:avLst>
              <a:gd name="adj1" fmla="val -32832"/>
              <a:gd name="adj2" fmla="val -6587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es-PE" sz="1600" dirty="0">
                <a:latin typeface="+mn-lt"/>
              </a:rPr>
              <a:t>Para </a:t>
            </a:r>
            <a:r>
              <a:rPr lang="es-PE" sz="1600" dirty="0" smtClean="0">
                <a:latin typeface="+mn-lt"/>
              </a:rPr>
              <a:t>iniciar </a:t>
            </a:r>
            <a:r>
              <a:rPr lang="es-PE" sz="1600" dirty="0" smtClean="0">
                <a:latin typeface="+mn-lt"/>
              </a:rPr>
              <a:t>la generación de </a:t>
            </a:r>
            <a:r>
              <a:rPr lang="es-PE" sz="1600" b="1" dirty="0" smtClean="0">
                <a:latin typeface="+mn-lt"/>
              </a:rPr>
              <a:t>un grupo único</a:t>
            </a:r>
            <a:r>
              <a:rPr lang="es-PE" sz="1600" dirty="0" smtClean="0">
                <a:latin typeface="+mn-lt"/>
              </a:rPr>
              <a:t>, seleccione la opción </a:t>
            </a:r>
            <a:r>
              <a:rPr lang="es-PE" sz="1600" b="1" dirty="0">
                <a:latin typeface="+mn-lt"/>
              </a:rPr>
              <a:t> </a:t>
            </a:r>
            <a:r>
              <a:rPr lang="es-PE" sz="1600" b="1" dirty="0" smtClean="0">
                <a:latin typeface="+mn-lt"/>
              </a:rPr>
              <a:t>inscripción manual.</a:t>
            </a:r>
            <a:endParaRPr lang="es-PE" sz="1600" b="1" dirty="0">
              <a:latin typeface="+mn-lt"/>
            </a:endParaRPr>
          </a:p>
        </p:txBody>
      </p:sp>
      <p:sp>
        <p:nvSpPr>
          <p:cNvPr id="6" name="5 Decágono"/>
          <p:cNvSpPr/>
          <p:nvPr/>
        </p:nvSpPr>
        <p:spPr>
          <a:xfrm>
            <a:off x="2338760" y="5306415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5165" y="481027"/>
            <a:ext cx="7849238" cy="5847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 esta oportunidad, se explicará la generación de un grupo único con la opción Inscripción manual donde usted establecerá la cantidad de grupos.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99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8579" r="941" b="19543"/>
          <a:stretch/>
        </p:blipFill>
        <p:spPr bwMode="auto">
          <a:xfrm>
            <a:off x="150124" y="595799"/>
            <a:ext cx="8932391" cy="52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Llamada rectangular"/>
          <p:cNvSpPr/>
          <p:nvPr/>
        </p:nvSpPr>
        <p:spPr>
          <a:xfrm rot="10800000" flipV="1">
            <a:off x="3239852" y="3201948"/>
            <a:ext cx="2484276" cy="299060"/>
          </a:xfrm>
          <a:prstGeom prst="wedgeRectCallout">
            <a:avLst>
              <a:gd name="adj1" fmla="val -20890"/>
              <a:gd name="adj2" fmla="val -42283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6" name="5 Llamada rectangular"/>
          <p:cNvSpPr/>
          <p:nvPr/>
        </p:nvSpPr>
        <p:spPr>
          <a:xfrm>
            <a:off x="4212412" y="2492896"/>
            <a:ext cx="2015772" cy="471270"/>
          </a:xfrm>
          <a:prstGeom prst="wedgeRectCallout">
            <a:avLst>
              <a:gd name="adj1" fmla="val -37214"/>
              <a:gd name="adj2" fmla="val 10292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PE" sz="1600" dirty="0">
                <a:solidFill>
                  <a:schemeClr val="dk1"/>
                </a:solidFill>
              </a:rPr>
              <a:t>Agregue el nombre del grupo</a:t>
            </a:r>
          </a:p>
        </p:txBody>
      </p:sp>
      <p:sp>
        <p:nvSpPr>
          <p:cNvPr id="7" name="6 Llamada rectangular"/>
          <p:cNvSpPr/>
          <p:nvPr/>
        </p:nvSpPr>
        <p:spPr>
          <a:xfrm>
            <a:off x="4752177" y="4509120"/>
            <a:ext cx="2124079" cy="576064"/>
          </a:xfrm>
          <a:prstGeom prst="wedgeRectCallout">
            <a:avLst>
              <a:gd name="adj1" fmla="val -65899"/>
              <a:gd name="adj2" fmla="val -2111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600" dirty="0">
                <a:solidFill>
                  <a:schemeClr val="dk1"/>
                </a:solidFill>
              </a:rPr>
              <a:t>Ingrese la descripción del grupo</a:t>
            </a:r>
          </a:p>
        </p:txBody>
      </p:sp>
      <p:sp>
        <p:nvSpPr>
          <p:cNvPr id="8" name="7 Decágono"/>
          <p:cNvSpPr/>
          <p:nvPr/>
        </p:nvSpPr>
        <p:spPr>
          <a:xfrm>
            <a:off x="4472303" y="4297908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9 Decágono"/>
          <p:cNvSpPr/>
          <p:nvPr/>
        </p:nvSpPr>
        <p:spPr>
          <a:xfrm>
            <a:off x="3924380" y="234826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" name="3 Marcador de contenid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-1"/>
          <a:stretch/>
        </p:blipFill>
        <p:spPr>
          <a:xfrm>
            <a:off x="1619672" y="1412776"/>
            <a:ext cx="734481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7414"/>
            <a:ext cx="6840760" cy="6054773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5 Llamada rectangular"/>
          <p:cNvSpPr/>
          <p:nvPr/>
        </p:nvSpPr>
        <p:spPr>
          <a:xfrm rot="10800000" flipV="1">
            <a:off x="2123728" y="5551039"/>
            <a:ext cx="2808312" cy="483866"/>
          </a:xfrm>
          <a:prstGeom prst="wedgeRectCallout">
            <a:avLst>
              <a:gd name="adj1" fmla="val -20890"/>
              <a:gd name="adj2" fmla="val -42283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PE" sz="1600" dirty="0" smtClean="0">
                <a:solidFill>
                  <a:schemeClr val="dk1"/>
                </a:solidFill>
              </a:rPr>
              <a:t>Haga clic en </a:t>
            </a:r>
            <a:r>
              <a:rPr lang="es-PE" sz="1600" b="1" dirty="0" smtClean="0">
                <a:solidFill>
                  <a:schemeClr val="dk1"/>
                </a:solidFill>
              </a:rPr>
              <a:t>Añadir Usuarios</a:t>
            </a:r>
            <a:endParaRPr lang="es-PE" sz="1600" b="1" dirty="0">
              <a:solidFill>
                <a:schemeClr val="dk1"/>
              </a:solidFill>
            </a:endParaRPr>
          </a:p>
        </p:txBody>
      </p:sp>
      <p:sp>
        <p:nvSpPr>
          <p:cNvPr id="7" name="6 Decágono"/>
          <p:cNvSpPr/>
          <p:nvPr/>
        </p:nvSpPr>
        <p:spPr>
          <a:xfrm>
            <a:off x="1619672" y="5648956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877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320359" cy="4929411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4 Llamada rectangular"/>
          <p:cNvSpPr/>
          <p:nvPr/>
        </p:nvSpPr>
        <p:spPr>
          <a:xfrm>
            <a:off x="2152452" y="764704"/>
            <a:ext cx="2880320" cy="720080"/>
          </a:xfrm>
          <a:prstGeom prst="wedgeRectCallout">
            <a:avLst>
              <a:gd name="adj1" fmla="val -84662"/>
              <a:gd name="adj2" fmla="val 18490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600" dirty="0" smtClean="0">
                <a:solidFill>
                  <a:schemeClr val="dk1"/>
                </a:solidFill>
              </a:rPr>
              <a:t>Seleccionamos </a:t>
            </a:r>
            <a:r>
              <a:rPr lang="es-PE" sz="1600" b="1" dirty="0" smtClean="0">
                <a:solidFill>
                  <a:schemeClr val="dk1"/>
                </a:solidFill>
              </a:rPr>
              <a:t>uno por uno </a:t>
            </a:r>
            <a:r>
              <a:rPr lang="es-PE" sz="1600" dirty="0" smtClean="0">
                <a:solidFill>
                  <a:schemeClr val="dk1"/>
                </a:solidFill>
              </a:rPr>
              <a:t>a los alumnos que deseamos que formen grupo de trabajo</a:t>
            </a:r>
            <a:endParaRPr lang="es-PE" sz="1600" dirty="0">
              <a:solidFill>
                <a:schemeClr val="dk1"/>
              </a:solidFill>
            </a:endParaRPr>
          </a:p>
        </p:txBody>
      </p:sp>
      <p:sp>
        <p:nvSpPr>
          <p:cNvPr id="6" name="5 Decágono"/>
          <p:cNvSpPr/>
          <p:nvPr/>
        </p:nvSpPr>
        <p:spPr>
          <a:xfrm>
            <a:off x="643484" y="234888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5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4067944" y="6237312"/>
            <a:ext cx="2952328" cy="432048"/>
          </a:xfrm>
          <a:prstGeom prst="wedgeRectCallout">
            <a:avLst>
              <a:gd name="adj1" fmla="val 72568"/>
              <a:gd name="adj2" fmla="val -102243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Haga clic para enviar el grupo </a:t>
            </a:r>
            <a:r>
              <a:rPr lang="en-US" sz="1600" dirty="0" err="1" smtClean="0"/>
              <a:t>formado</a:t>
            </a:r>
            <a:endParaRPr lang="es-PE" sz="1600" dirty="0"/>
          </a:p>
        </p:txBody>
      </p:sp>
      <p:sp>
        <p:nvSpPr>
          <p:cNvPr id="8" name="7 Decágono"/>
          <p:cNvSpPr/>
          <p:nvPr/>
        </p:nvSpPr>
        <p:spPr>
          <a:xfrm>
            <a:off x="7164288" y="6237312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0313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56216" r="3390" b="7085"/>
          <a:stretch/>
        </p:blipFill>
        <p:spPr bwMode="auto">
          <a:xfrm>
            <a:off x="251520" y="1239540"/>
            <a:ext cx="8676456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19572" y="695137"/>
            <a:ext cx="8460798" cy="338554"/>
          </a:xfrm>
          <a:prstGeom prst="rect">
            <a:avLst/>
          </a:prstGeom>
          <a:noFill/>
          <a:ln w="0">
            <a:noFill/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 </a:t>
            </a:r>
            <a:r>
              <a:rPr lang="en-US" sz="1600" b="1" dirty="0" smtClean="0"/>
              <a:t>Afiliación</a:t>
            </a:r>
            <a:r>
              <a:rPr lang="en-US" sz="1600" dirty="0" smtClean="0"/>
              <a:t> observamos el grupo, </a:t>
            </a:r>
            <a:r>
              <a:rPr lang="en-US" sz="1600" dirty="0" smtClean="0"/>
              <a:t>cuyos </a:t>
            </a:r>
            <a:r>
              <a:rPr lang="en-US" sz="1600" dirty="0" smtClean="0"/>
              <a:t>alumnos seleccionamos.</a:t>
            </a:r>
            <a:endParaRPr lang="en-US" sz="1600" dirty="0"/>
          </a:p>
        </p:txBody>
      </p:sp>
      <p:sp>
        <p:nvSpPr>
          <p:cNvPr id="6" name="5 Llamada rectangular"/>
          <p:cNvSpPr/>
          <p:nvPr/>
        </p:nvSpPr>
        <p:spPr>
          <a:xfrm>
            <a:off x="4979083" y="5661248"/>
            <a:ext cx="2952328" cy="432048"/>
          </a:xfrm>
          <a:prstGeom prst="wedgeRectCallout">
            <a:avLst>
              <a:gd name="adj1" fmla="val 72568"/>
              <a:gd name="adj2" fmla="val -102243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Para finalizar, haga clic en </a:t>
            </a:r>
            <a:r>
              <a:rPr lang="en-US" sz="1600" b="1" dirty="0" smtClean="0"/>
              <a:t>Enviar</a:t>
            </a:r>
            <a:endParaRPr lang="es-PE" sz="1600" b="1" dirty="0"/>
          </a:p>
        </p:txBody>
      </p:sp>
      <p:sp>
        <p:nvSpPr>
          <p:cNvPr id="7" name="6 Decágono"/>
          <p:cNvSpPr/>
          <p:nvPr/>
        </p:nvSpPr>
        <p:spPr>
          <a:xfrm>
            <a:off x="4585599" y="5733256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615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r="32111" b="44558"/>
          <a:stretch/>
        </p:blipFill>
        <p:spPr bwMode="auto">
          <a:xfrm>
            <a:off x="418669" y="1628800"/>
            <a:ext cx="8280920" cy="48406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59129" y="5321849"/>
            <a:ext cx="3069455" cy="830997"/>
          </a:xfrm>
          <a:prstGeom prst="wedgeRectCallout">
            <a:avLst>
              <a:gd name="adj1" fmla="val -22239"/>
              <a:gd name="adj2" fmla="val 49153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es-PE" sz="1600" dirty="0">
                <a:latin typeface="+mn-lt"/>
              </a:rPr>
              <a:t>Para </a:t>
            </a:r>
            <a:r>
              <a:rPr lang="es-PE" sz="1600" dirty="0" smtClean="0">
                <a:latin typeface="+mn-lt"/>
              </a:rPr>
              <a:t>iniciar la </a:t>
            </a:r>
            <a:r>
              <a:rPr lang="es-PE" sz="1600" dirty="0" smtClean="0">
                <a:latin typeface="+mn-lt"/>
              </a:rPr>
              <a:t>generación de </a:t>
            </a:r>
            <a:r>
              <a:rPr lang="es-PE" sz="1600" b="1" dirty="0" smtClean="0">
                <a:latin typeface="+mn-lt"/>
              </a:rPr>
              <a:t>un grupo único</a:t>
            </a:r>
            <a:r>
              <a:rPr lang="es-PE" sz="1600" dirty="0" smtClean="0">
                <a:latin typeface="+mn-lt"/>
              </a:rPr>
              <a:t>, seleccione la opción </a:t>
            </a:r>
            <a:r>
              <a:rPr lang="es-PE" sz="1600" b="1" dirty="0">
                <a:latin typeface="+mn-lt"/>
              </a:rPr>
              <a:t>I</a:t>
            </a:r>
            <a:r>
              <a:rPr lang="es-PE" sz="1600" b="1" dirty="0" smtClean="0">
                <a:latin typeface="+mn-lt"/>
              </a:rPr>
              <a:t>nscripción aleatoria.</a:t>
            </a:r>
            <a:endParaRPr lang="es-PE" sz="1600" b="1" dirty="0">
              <a:latin typeface="+mn-lt"/>
            </a:endParaRPr>
          </a:p>
        </p:txBody>
      </p:sp>
      <p:sp>
        <p:nvSpPr>
          <p:cNvPr id="6" name="5 Decágono"/>
          <p:cNvSpPr/>
          <p:nvPr/>
        </p:nvSpPr>
        <p:spPr>
          <a:xfrm>
            <a:off x="4243025" y="499740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65976" y="332656"/>
            <a:ext cx="8042129" cy="8309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 esta oportunidad, se explicará la generación de un </a:t>
            </a:r>
            <a:r>
              <a:rPr lang="en-US" sz="1600" b="1" dirty="0" smtClean="0"/>
              <a:t>conjunto de grupos </a:t>
            </a:r>
            <a:r>
              <a:rPr lang="en-US" sz="1600" dirty="0" smtClean="0"/>
              <a:t>con la opción </a:t>
            </a:r>
            <a:r>
              <a:rPr lang="en-US" sz="1600" b="1" dirty="0" smtClean="0"/>
              <a:t>Inscripción aleatoria </a:t>
            </a:r>
            <a:r>
              <a:rPr lang="en-US" sz="1600" dirty="0" smtClean="0"/>
              <a:t>donde usted establecerá la </a:t>
            </a:r>
            <a:r>
              <a:rPr lang="en-US" sz="1600" b="1" dirty="0" smtClean="0"/>
              <a:t>cantidad de grupos</a:t>
            </a:r>
            <a:r>
              <a:rPr lang="en-US" sz="1600" b="1" dirty="0"/>
              <a:t> </a:t>
            </a:r>
            <a:r>
              <a:rPr lang="en-US" sz="1600" b="1" dirty="0" smtClean="0"/>
              <a:t>y de integrantes</a:t>
            </a:r>
            <a:r>
              <a:rPr lang="en-US" sz="1600" dirty="0" smtClean="0"/>
              <a:t>, luego el sistema Blackboard creará grupos al azar.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6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r="45698" b="44718"/>
          <a:stretch/>
        </p:blipFill>
        <p:spPr bwMode="auto">
          <a:xfrm>
            <a:off x="107504" y="116632"/>
            <a:ext cx="4392488" cy="31501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48064" y="531837"/>
            <a:ext cx="3528392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Creamos 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una nueva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carpeta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contenido</a:t>
            </a:r>
            <a:endParaRPr lang="es-PE" sz="2800" b="1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3" t="14250" r="2348" b="3993"/>
          <a:stretch/>
        </p:blipFill>
        <p:spPr bwMode="auto">
          <a:xfrm>
            <a:off x="3563888" y="2581924"/>
            <a:ext cx="5400600" cy="4194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19 Llamada rectangular"/>
          <p:cNvSpPr/>
          <p:nvPr/>
        </p:nvSpPr>
        <p:spPr>
          <a:xfrm>
            <a:off x="6012160" y="3861048"/>
            <a:ext cx="3024336" cy="660276"/>
          </a:xfrm>
          <a:prstGeom prst="wedgeRectCallout">
            <a:avLst>
              <a:gd name="adj1" fmla="val -62805"/>
              <a:gd name="adj2" fmla="val 14875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En este </a:t>
            </a:r>
            <a:r>
              <a:rPr lang="en-US" sz="1600" dirty="0" smtClean="0"/>
              <a:t>espacio</a:t>
            </a:r>
            <a:r>
              <a:rPr lang="en-US" sz="1600" dirty="0"/>
              <a:t> </a:t>
            </a:r>
            <a:r>
              <a:rPr lang="en-US" sz="1600" dirty="0" smtClean="0"/>
              <a:t>se coloca </a:t>
            </a:r>
            <a:r>
              <a:rPr lang="en-US" sz="1600" dirty="0"/>
              <a:t>el </a:t>
            </a:r>
            <a:r>
              <a:rPr lang="en-US" sz="1600" b="1" dirty="0"/>
              <a:t>título</a:t>
            </a:r>
            <a:r>
              <a:rPr lang="en-US" sz="1600" dirty="0"/>
              <a:t> de la carpeta de contenido.</a:t>
            </a:r>
            <a:endParaRPr lang="es-PE" sz="1600" dirty="0"/>
          </a:p>
        </p:txBody>
      </p:sp>
      <p:sp>
        <p:nvSpPr>
          <p:cNvPr id="21" name="20 Llamada rectangular"/>
          <p:cNvSpPr/>
          <p:nvPr/>
        </p:nvSpPr>
        <p:spPr>
          <a:xfrm>
            <a:off x="323528" y="5085184"/>
            <a:ext cx="3015979" cy="648072"/>
          </a:xfrm>
          <a:prstGeom prst="wedgeRectCallout">
            <a:avLst>
              <a:gd name="adj1" fmla="val 60213"/>
              <a:gd name="adj2" fmla="val 5913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A continuación, </a:t>
            </a:r>
            <a:r>
              <a:rPr lang="en-US" sz="1600" dirty="0" smtClean="0"/>
              <a:t>escriba </a:t>
            </a:r>
            <a:r>
              <a:rPr lang="en-US" sz="1600" dirty="0"/>
              <a:t>un </a:t>
            </a:r>
            <a:r>
              <a:rPr lang="en-US" sz="1600" b="1" dirty="0"/>
              <a:t>breve mensaje</a:t>
            </a:r>
            <a:r>
              <a:rPr lang="en-US" sz="1600" dirty="0"/>
              <a:t> como </a:t>
            </a:r>
            <a:r>
              <a:rPr lang="en-US" sz="1600" dirty="0" smtClean="0"/>
              <a:t>en el </a:t>
            </a:r>
            <a:r>
              <a:rPr lang="en-US" sz="1600" dirty="0"/>
              <a:t>ejemplo</a:t>
            </a:r>
            <a:endParaRPr lang="es-PE" sz="1600" dirty="0"/>
          </a:p>
        </p:txBody>
      </p:sp>
      <p:sp>
        <p:nvSpPr>
          <p:cNvPr id="11" name="10 Llamada rectangular"/>
          <p:cNvSpPr/>
          <p:nvPr/>
        </p:nvSpPr>
        <p:spPr>
          <a:xfrm>
            <a:off x="5868144" y="2276872"/>
            <a:ext cx="2952328" cy="864096"/>
          </a:xfrm>
          <a:prstGeom prst="wedgeRectCallout">
            <a:avLst>
              <a:gd name="adj1" fmla="val 38614"/>
              <a:gd name="adj2" fmla="val 87766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Al finalizar los </a:t>
            </a:r>
            <a:r>
              <a:rPr lang="en-US" sz="1600" dirty="0" smtClean="0"/>
              <a:t>tres </a:t>
            </a:r>
            <a:r>
              <a:rPr lang="en-US" sz="1600" dirty="0"/>
              <a:t>pasos, no olvide </a:t>
            </a:r>
            <a:r>
              <a:rPr lang="en-US" sz="1600" b="1" dirty="0"/>
              <a:t>e</a:t>
            </a:r>
            <a:r>
              <a:rPr lang="en-US" sz="1600" b="1" dirty="0" smtClean="0"/>
              <a:t>nviar</a:t>
            </a:r>
            <a:r>
              <a:rPr lang="en-US" sz="1600" dirty="0" smtClean="0"/>
              <a:t> </a:t>
            </a:r>
            <a:r>
              <a:rPr lang="en-US" sz="1600" dirty="0"/>
              <a:t>para que pueda ser </a:t>
            </a:r>
            <a:r>
              <a:rPr lang="en-US" sz="1600" dirty="0" smtClean="0"/>
              <a:t>visualizado por los alumnos</a:t>
            </a:r>
            <a:endParaRPr lang="es-PE" sz="1600" dirty="0"/>
          </a:p>
        </p:txBody>
      </p:sp>
      <p:sp>
        <p:nvSpPr>
          <p:cNvPr id="13" name="12 Decágono"/>
          <p:cNvSpPr/>
          <p:nvPr/>
        </p:nvSpPr>
        <p:spPr>
          <a:xfrm>
            <a:off x="128896" y="479715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0" name="9 Decágono"/>
          <p:cNvSpPr/>
          <p:nvPr/>
        </p:nvSpPr>
        <p:spPr>
          <a:xfrm>
            <a:off x="5724128" y="365454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627784" y="1916832"/>
            <a:ext cx="1368152" cy="25202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5 CuadroTexto"/>
          <p:cNvSpPr txBox="1"/>
          <p:nvPr/>
        </p:nvSpPr>
        <p:spPr>
          <a:xfrm>
            <a:off x="141462" y="1628800"/>
            <a:ext cx="936104" cy="18466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600" dirty="0">
              <a:latin typeface="Century Gothic" panose="020B0502020202020204" pitchFamily="34" charset="0"/>
            </a:endParaRPr>
          </a:p>
        </p:txBody>
      </p:sp>
      <p:sp>
        <p:nvSpPr>
          <p:cNvPr id="12" name="11 Decágono"/>
          <p:cNvSpPr/>
          <p:nvPr/>
        </p:nvSpPr>
        <p:spPr>
          <a:xfrm>
            <a:off x="2339752" y="188082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5" name="14 Decágono"/>
          <p:cNvSpPr/>
          <p:nvPr/>
        </p:nvSpPr>
        <p:spPr>
          <a:xfrm>
            <a:off x="5503272" y="218425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Llamada rectangular"/>
          <p:cNvSpPr/>
          <p:nvPr/>
        </p:nvSpPr>
        <p:spPr>
          <a:xfrm>
            <a:off x="234460" y="6273316"/>
            <a:ext cx="3015979" cy="468052"/>
          </a:xfrm>
          <a:prstGeom prst="wedgeRectCallout">
            <a:avLst>
              <a:gd name="adj1" fmla="val 64256"/>
              <a:gd name="adj2" fmla="val 41911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Nota</a:t>
            </a:r>
            <a:r>
              <a:rPr lang="en-US" sz="1600" dirty="0" smtClean="0"/>
              <a:t>: No olvide activar el </a:t>
            </a:r>
            <a:r>
              <a:rPr lang="en-US" sz="1500" b="1" dirty="0" smtClean="0"/>
              <a:t>seguimiento de número de visitas</a:t>
            </a:r>
            <a:endParaRPr lang="es-PE" sz="1500" b="1" dirty="0"/>
          </a:p>
        </p:txBody>
      </p:sp>
    </p:spTree>
    <p:extLst>
      <p:ext uri="{BB962C8B-B14F-4D97-AF65-F5344CB8AC3E}">
        <p14:creationId xmlns:p14="http://schemas.microsoft.com/office/powerpoint/2010/main" val="162291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11" grpId="0" animBg="1"/>
      <p:bldP spid="13" grpId="0" animBg="1"/>
      <p:bldP spid="10" grpId="0" animBg="1"/>
      <p:bldP spid="14" grpId="0" animBg="1"/>
      <p:bldP spid="16" grpId="0" animBg="1"/>
      <p:bldP spid="12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8579" r="941" b="19543"/>
          <a:stretch/>
        </p:blipFill>
        <p:spPr bwMode="auto">
          <a:xfrm>
            <a:off x="150124" y="595799"/>
            <a:ext cx="8932391" cy="52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Llamada rectangular"/>
          <p:cNvSpPr/>
          <p:nvPr/>
        </p:nvSpPr>
        <p:spPr>
          <a:xfrm rot="10800000" flipV="1">
            <a:off x="3239852" y="3201948"/>
            <a:ext cx="2484276" cy="299060"/>
          </a:xfrm>
          <a:prstGeom prst="wedgeRectCallout">
            <a:avLst>
              <a:gd name="adj1" fmla="val -20890"/>
              <a:gd name="adj2" fmla="val -42283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4212412" y="2492896"/>
            <a:ext cx="2375812" cy="471270"/>
          </a:xfrm>
          <a:prstGeom prst="wedgeRectCallout">
            <a:avLst>
              <a:gd name="adj1" fmla="val -34731"/>
              <a:gd name="adj2" fmla="val 9753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PE" sz="1600" dirty="0">
                <a:solidFill>
                  <a:schemeClr val="dk1"/>
                </a:solidFill>
              </a:rPr>
              <a:t>Agregue el </a:t>
            </a:r>
            <a:r>
              <a:rPr lang="es-PE" sz="1600" b="1" dirty="0">
                <a:solidFill>
                  <a:schemeClr val="dk1"/>
                </a:solidFill>
              </a:rPr>
              <a:t>nombre </a:t>
            </a:r>
            <a:r>
              <a:rPr lang="es-PE" sz="1600" dirty="0">
                <a:solidFill>
                  <a:schemeClr val="dk1"/>
                </a:solidFill>
              </a:rPr>
              <a:t>del grupo</a:t>
            </a:r>
          </a:p>
        </p:txBody>
      </p:sp>
      <p:sp>
        <p:nvSpPr>
          <p:cNvPr id="8" name="7 Llamada rectangular"/>
          <p:cNvSpPr/>
          <p:nvPr/>
        </p:nvSpPr>
        <p:spPr>
          <a:xfrm>
            <a:off x="4752177" y="4509120"/>
            <a:ext cx="2124079" cy="576064"/>
          </a:xfrm>
          <a:prstGeom prst="wedgeRectCallout">
            <a:avLst>
              <a:gd name="adj1" fmla="val -65899"/>
              <a:gd name="adj2" fmla="val -2111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600" dirty="0">
                <a:solidFill>
                  <a:schemeClr val="dk1"/>
                </a:solidFill>
              </a:rPr>
              <a:t>Ingrese la </a:t>
            </a:r>
            <a:r>
              <a:rPr lang="es-PE" sz="1600" b="1" dirty="0">
                <a:solidFill>
                  <a:schemeClr val="dk1"/>
                </a:solidFill>
              </a:rPr>
              <a:t>descripción</a:t>
            </a:r>
            <a:r>
              <a:rPr lang="es-PE" sz="1600" dirty="0">
                <a:solidFill>
                  <a:schemeClr val="dk1"/>
                </a:solidFill>
              </a:rPr>
              <a:t> del grupo</a:t>
            </a:r>
          </a:p>
        </p:txBody>
      </p:sp>
      <p:sp>
        <p:nvSpPr>
          <p:cNvPr id="10" name="9 Decágono"/>
          <p:cNvSpPr/>
          <p:nvPr/>
        </p:nvSpPr>
        <p:spPr>
          <a:xfrm>
            <a:off x="4575508" y="4230092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5 Decágono"/>
          <p:cNvSpPr/>
          <p:nvPr/>
        </p:nvSpPr>
        <p:spPr>
          <a:xfrm>
            <a:off x="3924380" y="232286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pic>
        <p:nvPicPr>
          <p:cNvPr id="11" name="3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7344816" cy="7200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t="18460" r="45000" b="73634"/>
          <a:stretch/>
        </p:blipFill>
        <p:spPr bwMode="auto">
          <a:xfrm>
            <a:off x="1619672" y="1412776"/>
            <a:ext cx="734481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61234" r="3229" b="5900"/>
          <a:stretch/>
        </p:blipFill>
        <p:spPr bwMode="auto">
          <a:xfrm>
            <a:off x="24904" y="1295400"/>
            <a:ext cx="9011592" cy="4466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Llamada rectangular"/>
          <p:cNvSpPr/>
          <p:nvPr/>
        </p:nvSpPr>
        <p:spPr>
          <a:xfrm>
            <a:off x="5292080" y="2976166"/>
            <a:ext cx="2880320" cy="963612"/>
          </a:xfrm>
          <a:prstGeom prst="wedgeRectCallout">
            <a:avLst>
              <a:gd name="adj1" fmla="val -139335"/>
              <a:gd name="adj2" fmla="val -6238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600" dirty="0" smtClean="0">
                <a:solidFill>
                  <a:schemeClr val="dk1"/>
                </a:solidFill>
              </a:rPr>
              <a:t>Ingresamos el </a:t>
            </a:r>
            <a:r>
              <a:rPr lang="es-PE" sz="1600" b="1" dirty="0" smtClean="0">
                <a:solidFill>
                  <a:schemeClr val="dk1"/>
                </a:solidFill>
              </a:rPr>
              <a:t>número de alumnos por </a:t>
            </a:r>
            <a:r>
              <a:rPr lang="es-PE" sz="1600" b="1" smtClean="0">
                <a:solidFill>
                  <a:schemeClr val="dk1"/>
                </a:solidFill>
              </a:rPr>
              <a:t>grupo </a:t>
            </a:r>
            <a:r>
              <a:rPr lang="es-PE" sz="1600" dirty="0">
                <a:solidFill>
                  <a:schemeClr val="dk1"/>
                </a:solidFill>
              </a:rPr>
              <a:t>o</a:t>
            </a:r>
            <a:r>
              <a:rPr lang="es-PE" sz="1600" smtClean="0">
                <a:solidFill>
                  <a:schemeClr val="dk1"/>
                </a:solidFill>
              </a:rPr>
              <a:t> </a:t>
            </a:r>
            <a:r>
              <a:rPr lang="es-PE" sz="1600" dirty="0" smtClean="0">
                <a:solidFill>
                  <a:schemeClr val="dk1"/>
                </a:solidFill>
              </a:rPr>
              <a:t>también el número de grupo que deseamos que se formen</a:t>
            </a:r>
            <a:endParaRPr lang="es-PE" sz="1600" dirty="0">
              <a:solidFill>
                <a:schemeClr val="dk1"/>
              </a:solidFill>
            </a:endParaRPr>
          </a:p>
        </p:txBody>
      </p:sp>
      <p:sp>
        <p:nvSpPr>
          <p:cNvPr id="6" name="5 Decágono"/>
          <p:cNvSpPr/>
          <p:nvPr/>
        </p:nvSpPr>
        <p:spPr>
          <a:xfrm>
            <a:off x="5004048" y="2649538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8 Llamada rectangular"/>
          <p:cNvSpPr/>
          <p:nvPr/>
        </p:nvSpPr>
        <p:spPr>
          <a:xfrm rot="10800000" flipV="1">
            <a:off x="1763687" y="4202496"/>
            <a:ext cx="3011203" cy="666664"/>
          </a:xfrm>
          <a:prstGeom prst="wedgeRectCallout">
            <a:avLst>
              <a:gd name="adj1" fmla="val -20890"/>
              <a:gd name="adj2" fmla="val -42283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PE" sz="1600" dirty="0" smtClean="0">
                <a:solidFill>
                  <a:schemeClr val="dk1"/>
                </a:solidFill>
              </a:rPr>
              <a:t>Seleccione la opción que desee para la </a:t>
            </a:r>
            <a:r>
              <a:rPr lang="es-PE" sz="1600" b="1" dirty="0" smtClean="0">
                <a:solidFill>
                  <a:schemeClr val="dk1"/>
                </a:solidFill>
              </a:rPr>
              <a:t>inscripción de miembros restantes</a:t>
            </a:r>
            <a:endParaRPr lang="es-PE" sz="1600" b="1" dirty="0">
              <a:solidFill>
                <a:schemeClr val="dk1"/>
              </a:solidFill>
            </a:endParaRPr>
          </a:p>
        </p:txBody>
      </p:sp>
      <p:sp>
        <p:nvSpPr>
          <p:cNvPr id="10" name="9 Llamada rectangular"/>
          <p:cNvSpPr/>
          <p:nvPr/>
        </p:nvSpPr>
        <p:spPr>
          <a:xfrm>
            <a:off x="4774891" y="5877272"/>
            <a:ext cx="2952328" cy="432048"/>
          </a:xfrm>
          <a:prstGeom prst="wedgeRectCallout">
            <a:avLst>
              <a:gd name="adj1" fmla="val 75579"/>
              <a:gd name="adj2" fmla="val -114001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Para finalizar, haga clic en </a:t>
            </a:r>
            <a:r>
              <a:rPr lang="en-US" sz="1600" b="1" dirty="0" smtClean="0"/>
              <a:t>Enviar</a:t>
            </a:r>
            <a:endParaRPr lang="es-PE" sz="1600" b="1" dirty="0"/>
          </a:p>
        </p:txBody>
      </p:sp>
      <p:sp>
        <p:nvSpPr>
          <p:cNvPr id="11" name="10 Decágono"/>
          <p:cNvSpPr/>
          <p:nvPr/>
        </p:nvSpPr>
        <p:spPr>
          <a:xfrm>
            <a:off x="7871235" y="5877272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11 Decágono"/>
          <p:cNvSpPr/>
          <p:nvPr/>
        </p:nvSpPr>
        <p:spPr>
          <a:xfrm>
            <a:off x="1419274" y="4058480"/>
            <a:ext cx="288032" cy="288032"/>
          </a:xfrm>
          <a:prstGeom prst="decag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5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36333" b="40114"/>
          <a:stretch/>
        </p:blipFill>
        <p:spPr bwMode="auto">
          <a:xfrm>
            <a:off x="111686" y="3011339"/>
            <a:ext cx="4536503" cy="30629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2267744" y="4709853"/>
            <a:ext cx="504056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CuadroTexto"/>
          <p:cNvSpPr txBox="1"/>
          <p:nvPr/>
        </p:nvSpPr>
        <p:spPr>
          <a:xfrm>
            <a:off x="35496" y="1969676"/>
            <a:ext cx="367240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entury Gothic" panose="020B0502020202020204" pitchFamily="34" charset="0"/>
                <a:cs typeface="Aharoni" panose="02010803020104030203" pitchFamily="2" charset="-79"/>
              </a:rPr>
              <a:t>Algunos</a:t>
            </a:r>
            <a:r>
              <a:rPr lang="en-US" sz="2800" b="1" dirty="0" smtClean="0"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latin typeface="Century Gothic" panose="020B0502020202020204" pitchFamily="34" charset="0"/>
                <a:cs typeface="Aharoni" panose="02010803020104030203" pitchFamily="2" charset="-79"/>
              </a:rPr>
              <a:t>ejemplos</a:t>
            </a:r>
            <a:r>
              <a:rPr lang="en-US" sz="2800" b="1" dirty="0" smtClean="0">
                <a:latin typeface="Century Gothic" panose="020B0502020202020204" pitchFamily="34" charset="0"/>
                <a:cs typeface="Aharoni" panose="02010803020104030203" pitchFamily="2" charset="-79"/>
              </a:rPr>
              <a:t>…</a:t>
            </a:r>
            <a:endParaRPr lang="es-PE" sz="28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10 Estrella de 5 puntas"/>
          <p:cNvSpPr/>
          <p:nvPr/>
        </p:nvSpPr>
        <p:spPr>
          <a:xfrm>
            <a:off x="1259632" y="260648"/>
            <a:ext cx="281093" cy="268287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6066" r="43430" b="33783"/>
          <a:stretch/>
        </p:blipFill>
        <p:spPr bwMode="auto">
          <a:xfrm>
            <a:off x="3808156" y="2205651"/>
            <a:ext cx="5228340" cy="44637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Llamada rectangular"/>
          <p:cNvSpPr/>
          <p:nvPr/>
        </p:nvSpPr>
        <p:spPr>
          <a:xfrm>
            <a:off x="2591779" y="2924944"/>
            <a:ext cx="3007911" cy="936104"/>
          </a:xfrm>
          <a:prstGeom prst="wedgeRectCallout">
            <a:avLst>
              <a:gd name="adj1" fmla="val -47496"/>
              <a:gd name="adj2" fmla="val 138704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latin typeface="Century Gothic" panose="020B0502020202020204" pitchFamily="34" charset="0"/>
              </a:rPr>
              <a:t>Si </a:t>
            </a:r>
            <a:r>
              <a:rPr lang="en-US" sz="1400" dirty="0" err="1" smtClean="0">
                <a:latin typeface="Century Gothic" panose="020B0502020202020204" pitchFamily="34" charset="0"/>
              </a:rPr>
              <a:t>desea</a:t>
            </a:r>
            <a:r>
              <a:rPr lang="en-US" sz="1400" dirty="0" smtClean="0">
                <a:latin typeface="Century Gothic" panose="020B050202020202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</a:rPr>
              <a:t>modificar</a:t>
            </a:r>
            <a:r>
              <a:rPr lang="en-US" sz="1400" dirty="0" smtClean="0">
                <a:latin typeface="Century Gothic" panose="020B0502020202020204" pitchFamily="34" charset="0"/>
              </a:rPr>
              <a:t> el </a:t>
            </a:r>
            <a:r>
              <a:rPr lang="en-US" sz="1400" dirty="0" err="1" smtClean="0">
                <a:latin typeface="Century Gothic" panose="020B0502020202020204" pitchFamily="34" charset="0"/>
              </a:rPr>
              <a:t>nombre</a:t>
            </a:r>
            <a:r>
              <a:rPr lang="en-US" sz="1400" dirty="0" smtClean="0">
                <a:latin typeface="Century Gothic" panose="020B0502020202020204" pitchFamily="34" charset="0"/>
              </a:rPr>
              <a:t> de la carpeta, debe </a:t>
            </a:r>
            <a:r>
              <a:rPr lang="en-US" sz="1400" dirty="0" err="1" smtClean="0">
                <a:latin typeface="Century Gothic" panose="020B0502020202020204" pitchFamily="34" charset="0"/>
              </a:rPr>
              <a:t>presionar</a:t>
            </a:r>
            <a:r>
              <a:rPr lang="en-US" sz="1400" dirty="0" smtClean="0">
                <a:latin typeface="Century Gothic" panose="020B0502020202020204" pitchFamily="34" charset="0"/>
              </a:rPr>
              <a:t> al </a:t>
            </a:r>
            <a:r>
              <a:rPr lang="en-US" sz="1400" dirty="0" err="1" smtClean="0">
                <a:latin typeface="Century Gothic" panose="020B0502020202020204" pitchFamily="34" charset="0"/>
              </a:rPr>
              <a:t>lado</a:t>
            </a:r>
            <a:r>
              <a:rPr lang="en-US" sz="1400" dirty="0" smtClean="0">
                <a:latin typeface="Century Gothic" panose="020B0502020202020204" pitchFamily="34" charset="0"/>
              </a:rPr>
              <a:t> e ingrese a </a:t>
            </a:r>
            <a:r>
              <a:rPr lang="en-US" sz="1400" i="1" dirty="0" err="1" smtClean="0">
                <a:latin typeface="Century Gothic" panose="020B0502020202020204" pitchFamily="34" charset="0"/>
              </a:rPr>
              <a:t>Editar</a:t>
            </a:r>
            <a:endParaRPr lang="es-PE" sz="1400" i="1" dirty="0">
              <a:latin typeface="Century Gothic" panose="020B0502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223628" y="620688"/>
            <a:ext cx="6876764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Puede </a:t>
            </a:r>
            <a:r>
              <a:rPr lang="en-US" sz="1600" dirty="0" err="1"/>
              <a:t>organizar</a:t>
            </a:r>
            <a:r>
              <a:rPr lang="en-US" sz="1600" dirty="0"/>
              <a:t> sus materiales por </a:t>
            </a:r>
            <a:r>
              <a:rPr lang="en-US" sz="1600" b="1" dirty="0" err="1"/>
              <a:t>semanas</a:t>
            </a:r>
            <a:r>
              <a:rPr lang="en-US" sz="1600" dirty="0"/>
              <a:t>, </a:t>
            </a:r>
            <a:r>
              <a:rPr lang="en-US" sz="1600" b="1" dirty="0" err="1"/>
              <a:t>unidades</a:t>
            </a:r>
            <a:r>
              <a:rPr lang="en-US" sz="1600" dirty="0"/>
              <a:t>, </a:t>
            </a:r>
            <a:r>
              <a:rPr lang="en-US" sz="1600" b="1" dirty="0" err="1" smtClean="0"/>
              <a:t>objetivos</a:t>
            </a:r>
            <a:r>
              <a:rPr lang="en-US" sz="1600" dirty="0"/>
              <a:t>,</a:t>
            </a:r>
            <a:r>
              <a:rPr lang="en-US" sz="1600" dirty="0" smtClean="0"/>
              <a:t> etc., </a:t>
            </a:r>
            <a:r>
              <a:rPr lang="en-US" sz="1600" dirty="0" err="1"/>
              <a:t>eso</a:t>
            </a:r>
            <a:r>
              <a:rPr lang="en-US" sz="1600" dirty="0"/>
              <a:t> </a:t>
            </a:r>
            <a:r>
              <a:rPr lang="en-US" sz="1600" dirty="0" err="1"/>
              <a:t>dependerá</a:t>
            </a:r>
            <a:r>
              <a:rPr lang="en-US" sz="1600" dirty="0"/>
              <a:t> de la </a:t>
            </a:r>
            <a:r>
              <a:rPr lang="en-US" sz="1600" dirty="0" err="1"/>
              <a:t>coordinación</a:t>
            </a:r>
            <a:r>
              <a:rPr lang="en-US" sz="1600" dirty="0"/>
              <a:t> de los </a:t>
            </a:r>
            <a:r>
              <a:rPr lang="en-US" sz="1600" dirty="0" err="1"/>
              <a:t>docentes</a:t>
            </a:r>
            <a:r>
              <a:rPr lang="en-US" sz="1600" dirty="0"/>
              <a:t> del </a:t>
            </a:r>
            <a:r>
              <a:rPr lang="en-US" sz="1600" dirty="0" err="1"/>
              <a:t>área</a:t>
            </a:r>
            <a:r>
              <a:rPr lang="en-US" sz="1600" dirty="0"/>
              <a:t> y/o </a:t>
            </a:r>
            <a:r>
              <a:rPr lang="en-US" sz="1600" dirty="0" err="1"/>
              <a:t>asignatura</a:t>
            </a:r>
            <a:r>
              <a:rPr lang="en-US" sz="1600" dirty="0"/>
              <a:t>.</a:t>
            </a:r>
            <a:endParaRPr lang="es-PE" sz="1600" dirty="0"/>
          </a:p>
        </p:txBody>
      </p:sp>
      <p:sp>
        <p:nvSpPr>
          <p:cNvPr id="15" name="14 Llamada rectangular"/>
          <p:cNvSpPr/>
          <p:nvPr/>
        </p:nvSpPr>
        <p:spPr>
          <a:xfrm>
            <a:off x="2591780" y="2924944"/>
            <a:ext cx="2988332" cy="936104"/>
          </a:xfrm>
          <a:prstGeom prst="wedgeRectCallout">
            <a:avLst>
              <a:gd name="adj1" fmla="val 49683"/>
              <a:gd name="adj2" fmla="val 105765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Si </a:t>
            </a:r>
            <a:r>
              <a:rPr lang="en-US" sz="1600" dirty="0" err="1" smtClean="0"/>
              <a:t>desea</a:t>
            </a:r>
            <a:r>
              <a:rPr lang="en-US" sz="1600" dirty="0" smtClean="0"/>
              <a:t> </a:t>
            </a:r>
            <a:r>
              <a:rPr lang="en-US" sz="1600" dirty="0" err="1" smtClean="0"/>
              <a:t>modificar</a:t>
            </a:r>
            <a:r>
              <a:rPr lang="en-US" sz="1600" dirty="0" smtClean="0"/>
              <a:t> el </a:t>
            </a:r>
            <a:r>
              <a:rPr lang="en-US" sz="1600" dirty="0" err="1" smtClean="0"/>
              <a:t>nombre</a:t>
            </a:r>
            <a:r>
              <a:rPr lang="en-US" sz="1600" dirty="0" smtClean="0"/>
              <a:t> de la carpeta, debe </a:t>
            </a:r>
            <a:r>
              <a:rPr lang="en-US" sz="1600" dirty="0" err="1" smtClean="0"/>
              <a:t>presionar</a:t>
            </a:r>
            <a:r>
              <a:rPr lang="en-US" sz="1600" dirty="0" smtClean="0"/>
              <a:t> al </a:t>
            </a:r>
            <a:r>
              <a:rPr lang="en-US" sz="1600" dirty="0" err="1" smtClean="0"/>
              <a:t>lado</a:t>
            </a:r>
            <a:r>
              <a:rPr lang="en-US" sz="1600" dirty="0" smtClean="0"/>
              <a:t> e ingrese a </a:t>
            </a:r>
            <a:r>
              <a:rPr lang="en-US" sz="1600" b="1" dirty="0" err="1"/>
              <a:t>e</a:t>
            </a:r>
            <a:r>
              <a:rPr lang="en-US" sz="1600" b="1" dirty="0" err="1" smtClean="0"/>
              <a:t>ditar</a:t>
            </a:r>
            <a:endParaRPr lang="es-PE" sz="1600" b="1" dirty="0"/>
          </a:p>
        </p:txBody>
      </p:sp>
    </p:spTree>
    <p:extLst>
      <p:ext uri="{BB962C8B-B14F-4D97-AF65-F5344CB8AC3E}">
        <p14:creationId xmlns:p14="http://schemas.microsoft.com/office/powerpoint/2010/main" val="19573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9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46108" b="44709"/>
          <a:stretch/>
        </p:blipFill>
        <p:spPr bwMode="auto">
          <a:xfrm>
            <a:off x="4427984" y="53355"/>
            <a:ext cx="4649880" cy="34232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458444" y="1705973"/>
            <a:ext cx="1008112" cy="20005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700" dirty="0">
              <a:latin typeface="Century Gothic" panose="020B0502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3528" y="188640"/>
            <a:ext cx="3240360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Qu</a:t>
            </a:r>
            <a:r>
              <a:rPr lang="en-US" sz="2400" dirty="0" smtClean="0">
                <a:latin typeface="Berlin Sans FB Demi" panose="020E0802020502020306" pitchFamily="34" charset="0"/>
                <a:cs typeface="Aharoni" panose="02010803020104030203" pitchFamily="2" charset="-79"/>
              </a:rPr>
              <a:t>é</a:t>
            </a: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significa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elem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ento</a:t>
            </a:r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s-PE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9512" y="1085835"/>
            <a:ext cx="3672408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U</a:t>
            </a:r>
            <a:r>
              <a:rPr lang="en-US" sz="1600" dirty="0" smtClean="0"/>
              <a:t>n elemento es todo </a:t>
            </a:r>
            <a:r>
              <a:rPr lang="en-US" sz="1600" b="1" dirty="0" smtClean="0"/>
              <a:t>documento</a:t>
            </a:r>
            <a:r>
              <a:rPr lang="en-US" sz="1600" dirty="0" smtClean="0"/>
              <a:t> en Word, Excel, PDF, PPT, etc., que se puede cargar en la pestaña </a:t>
            </a:r>
            <a:r>
              <a:rPr lang="en-US" sz="1600" b="1" dirty="0" smtClean="0"/>
              <a:t>Desarrollo de contenido.</a:t>
            </a:r>
            <a:endParaRPr lang="es-PE" sz="1600" b="1" dirty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t="5637" r="3196" b="9781"/>
          <a:stretch/>
        </p:blipFill>
        <p:spPr bwMode="auto">
          <a:xfrm>
            <a:off x="179512" y="2599350"/>
            <a:ext cx="4896544" cy="42140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13 Llamada rectangular"/>
          <p:cNvSpPr/>
          <p:nvPr/>
        </p:nvSpPr>
        <p:spPr>
          <a:xfrm>
            <a:off x="1763688" y="2996952"/>
            <a:ext cx="2694756" cy="576064"/>
          </a:xfrm>
          <a:prstGeom prst="wedgeRectCallout">
            <a:avLst>
              <a:gd name="adj1" fmla="val -37688"/>
              <a:gd name="adj2" fmla="val 99190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Ingrese el </a:t>
            </a:r>
            <a:r>
              <a:rPr lang="en-US" sz="1600" b="1" dirty="0" smtClean="0"/>
              <a:t>título</a:t>
            </a:r>
            <a:r>
              <a:rPr lang="en-US" sz="1600" dirty="0" smtClean="0"/>
              <a:t> del documento que va a adjuntar</a:t>
            </a:r>
            <a:endParaRPr lang="es-PE" sz="1600" dirty="0"/>
          </a:p>
        </p:txBody>
      </p:sp>
      <p:sp>
        <p:nvSpPr>
          <p:cNvPr id="15" name="14 Llamada rectangular"/>
          <p:cNvSpPr/>
          <p:nvPr/>
        </p:nvSpPr>
        <p:spPr>
          <a:xfrm>
            <a:off x="4572001" y="4869160"/>
            <a:ext cx="2952327" cy="864096"/>
          </a:xfrm>
          <a:prstGeom prst="wedgeRectCallout">
            <a:avLst>
              <a:gd name="adj1" fmla="val -85443"/>
              <a:gd name="adj2" fmla="val -6472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Coloque una breve </a:t>
            </a:r>
            <a:r>
              <a:rPr lang="en-US" sz="1600" b="1" dirty="0" smtClean="0"/>
              <a:t>descripción</a:t>
            </a:r>
            <a:r>
              <a:rPr lang="en-US" sz="1600" dirty="0" smtClean="0"/>
              <a:t> que ayude al alumno a identificar el documento</a:t>
            </a:r>
            <a:endParaRPr lang="es-PE" sz="1600" dirty="0"/>
          </a:p>
        </p:txBody>
      </p:sp>
      <p:sp>
        <p:nvSpPr>
          <p:cNvPr id="16" name="15 Llamada rectangular"/>
          <p:cNvSpPr/>
          <p:nvPr/>
        </p:nvSpPr>
        <p:spPr>
          <a:xfrm>
            <a:off x="2051719" y="5869160"/>
            <a:ext cx="2520281" cy="584176"/>
          </a:xfrm>
          <a:prstGeom prst="wedgeRectCallout">
            <a:avLst>
              <a:gd name="adj1" fmla="val -54602"/>
              <a:gd name="adj2" fmla="val 20056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Descargue </a:t>
            </a:r>
            <a:r>
              <a:rPr lang="en-US" sz="1600" b="1" dirty="0" smtClean="0"/>
              <a:t>archivos</a:t>
            </a:r>
            <a:r>
              <a:rPr lang="en-US" sz="1600" dirty="0" smtClean="0"/>
              <a:t> desde</a:t>
            </a:r>
            <a:r>
              <a:rPr lang="en-US" sz="1600" dirty="0"/>
              <a:t> </a:t>
            </a:r>
            <a:r>
              <a:rPr lang="en-US" sz="1600" dirty="0" smtClean="0"/>
              <a:t>el </a:t>
            </a:r>
            <a:r>
              <a:rPr lang="en-US" sz="1600" dirty="0" smtClean="0"/>
              <a:t>USB </a:t>
            </a:r>
            <a:r>
              <a:rPr lang="en-US" sz="1600" dirty="0" smtClean="0"/>
              <a:t>o de la </a:t>
            </a:r>
            <a:r>
              <a:rPr lang="en-US" sz="1600" dirty="0" smtClean="0"/>
              <a:t>PC.</a:t>
            </a:r>
            <a:endParaRPr lang="es-PE" sz="1600" dirty="0"/>
          </a:p>
        </p:txBody>
      </p:sp>
      <p:sp>
        <p:nvSpPr>
          <p:cNvPr id="18" name="17 Decágono"/>
          <p:cNvSpPr/>
          <p:nvPr/>
        </p:nvSpPr>
        <p:spPr>
          <a:xfrm>
            <a:off x="1448644" y="289510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9" name="18 Decágono"/>
          <p:cNvSpPr/>
          <p:nvPr/>
        </p:nvSpPr>
        <p:spPr>
          <a:xfrm>
            <a:off x="4224661" y="468778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0" name="19 Decágono"/>
          <p:cNvSpPr/>
          <p:nvPr/>
        </p:nvSpPr>
        <p:spPr>
          <a:xfrm>
            <a:off x="1835696" y="573325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2" name="21 Llamada rectangular"/>
          <p:cNvSpPr/>
          <p:nvPr/>
        </p:nvSpPr>
        <p:spPr>
          <a:xfrm>
            <a:off x="5220072" y="3429000"/>
            <a:ext cx="2879959" cy="864096"/>
          </a:xfrm>
          <a:prstGeom prst="wedgeRectCallout">
            <a:avLst>
              <a:gd name="adj1" fmla="val -63642"/>
              <a:gd name="adj2" fmla="val -59851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Al finalizar</a:t>
            </a:r>
            <a:r>
              <a:rPr lang="en-US" sz="1600" b="1" dirty="0" smtClean="0"/>
              <a:t> </a:t>
            </a:r>
            <a:r>
              <a:rPr lang="en-US" sz="1600" dirty="0" smtClean="0"/>
              <a:t>los cuatro pasos, no olvide </a:t>
            </a:r>
            <a:r>
              <a:rPr lang="en-US" sz="1600" b="1" dirty="0" smtClean="0"/>
              <a:t>enviar </a:t>
            </a:r>
            <a:r>
              <a:rPr lang="en-US" sz="1600" dirty="0" smtClean="0"/>
              <a:t>el documento para que pueda ser visualizado</a:t>
            </a:r>
            <a:endParaRPr lang="es-PE" sz="1600" dirty="0"/>
          </a:p>
        </p:txBody>
      </p:sp>
      <p:sp>
        <p:nvSpPr>
          <p:cNvPr id="23" name="22 Elipse"/>
          <p:cNvSpPr/>
          <p:nvPr/>
        </p:nvSpPr>
        <p:spPr>
          <a:xfrm>
            <a:off x="5958806" y="2060848"/>
            <a:ext cx="557410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dirty="0"/>
          </a:p>
        </p:txBody>
      </p:sp>
      <p:sp>
        <p:nvSpPr>
          <p:cNvPr id="24" name="23 Estrella de 5 puntas"/>
          <p:cNvSpPr/>
          <p:nvPr/>
        </p:nvSpPr>
        <p:spPr>
          <a:xfrm>
            <a:off x="2123728" y="5536977"/>
            <a:ext cx="281093" cy="268287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Decágono"/>
          <p:cNvSpPr/>
          <p:nvPr/>
        </p:nvSpPr>
        <p:spPr>
          <a:xfrm>
            <a:off x="5670774" y="202484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1" name="20 Decágono"/>
          <p:cNvSpPr/>
          <p:nvPr/>
        </p:nvSpPr>
        <p:spPr>
          <a:xfrm>
            <a:off x="4818484" y="371703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664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17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r="1092" b="47555"/>
          <a:stretch/>
        </p:blipFill>
        <p:spPr bwMode="auto">
          <a:xfrm>
            <a:off x="240397" y="2420888"/>
            <a:ext cx="8580075" cy="33843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Abrir llave"/>
          <p:cNvSpPr/>
          <p:nvPr/>
        </p:nvSpPr>
        <p:spPr>
          <a:xfrm>
            <a:off x="2131286" y="4710411"/>
            <a:ext cx="168210" cy="1022845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7" name="6 Conector recto de flecha"/>
          <p:cNvCxnSpPr/>
          <p:nvPr/>
        </p:nvCxnSpPr>
        <p:spPr>
          <a:xfrm flipH="1">
            <a:off x="3059832" y="364502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395536" y="1278460"/>
            <a:ext cx="8424936" cy="92333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Aquí, puede visualiza el </a:t>
            </a:r>
            <a:r>
              <a:rPr lang="en-US" b="1" dirty="0" smtClean="0"/>
              <a:t>primer documento </a:t>
            </a:r>
            <a:r>
              <a:rPr lang="en-US" dirty="0" smtClean="0"/>
              <a:t>que ha creado dentro de la carpeta </a:t>
            </a:r>
            <a:r>
              <a:rPr lang="en-US" i="1" dirty="0" smtClean="0"/>
              <a:t>Semana 1</a:t>
            </a:r>
            <a:r>
              <a:rPr lang="en-US" dirty="0" smtClean="0"/>
              <a:t>. De esta manera, puede incorporar todos los documentos del curso, </a:t>
            </a:r>
            <a:r>
              <a:rPr lang="en-US" dirty="0" smtClean="0"/>
              <a:t>organizándolos </a:t>
            </a:r>
            <a:r>
              <a:rPr lang="en-US" dirty="0" smtClean="0"/>
              <a:t>como mejor se </a:t>
            </a:r>
            <a:r>
              <a:rPr lang="en-US" dirty="0" smtClean="0"/>
              <a:t>ajusten </a:t>
            </a:r>
            <a:r>
              <a:rPr lang="en-US" dirty="0" smtClean="0"/>
              <a:t>al curso.</a:t>
            </a:r>
            <a:endParaRPr lang="es-PE" dirty="0"/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6216752" y="4653136"/>
            <a:ext cx="720080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796051" y="404664"/>
            <a:ext cx="367240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anose="020B0502020202020204" pitchFamily="34" charset="0"/>
                <a:cs typeface="Aharoni" panose="02010803020104030203" pitchFamily="2" charset="-79"/>
              </a:rPr>
              <a:t>Demos un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vist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azo…</a:t>
            </a:r>
            <a:endParaRPr lang="es-PE" sz="28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76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 r="47410" b="45144"/>
          <a:stretch/>
        </p:blipFill>
        <p:spPr bwMode="auto">
          <a:xfrm>
            <a:off x="4479404" y="254787"/>
            <a:ext cx="4536504" cy="33240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6734" r="4640" b="30131"/>
          <a:stretch/>
        </p:blipFill>
        <p:spPr bwMode="auto">
          <a:xfrm>
            <a:off x="247457" y="2924944"/>
            <a:ext cx="5548679" cy="36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72000" y="1860793"/>
            <a:ext cx="1008112" cy="1692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1560" y="620688"/>
            <a:ext cx="324036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Crear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audio</a:t>
            </a:r>
            <a:endParaRPr lang="es-PE" sz="3200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1835697" y="3717032"/>
            <a:ext cx="2160239" cy="554410"/>
          </a:xfrm>
          <a:prstGeom prst="wedgeRectCallout">
            <a:avLst>
              <a:gd name="adj1" fmla="val -27480"/>
              <a:gd name="adj2" fmla="val 90313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Ingrese el </a:t>
            </a:r>
            <a:r>
              <a:rPr lang="en-US" sz="1600" b="1" dirty="0" smtClean="0"/>
              <a:t>título</a:t>
            </a:r>
            <a:r>
              <a:rPr lang="en-US" sz="1600" dirty="0" smtClean="0"/>
              <a:t> del audio que va a adjuntar</a:t>
            </a:r>
            <a:endParaRPr lang="es-PE" sz="1600" dirty="0"/>
          </a:p>
        </p:txBody>
      </p:sp>
      <p:sp>
        <p:nvSpPr>
          <p:cNvPr id="9" name="8 Llamada rectangular"/>
          <p:cNvSpPr/>
          <p:nvPr/>
        </p:nvSpPr>
        <p:spPr>
          <a:xfrm>
            <a:off x="5796136" y="3754447"/>
            <a:ext cx="3240360" cy="898689"/>
          </a:xfrm>
          <a:prstGeom prst="wedgeRectCallout">
            <a:avLst>
              <a:gd name="adj1" fmla="val -54934"/>
              <a:gd name="adj2" fmla="val -29103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Al finalizar</a:t>
            </a:r>
            <a:r>
              <a:rPr lang="en-US" sz="1600" b="1" dirty="0"/>
              <a:t> </a:t>
            </a:r>
            <a:r>
              <a:rPr lang="en-US" sz="1600" dirty="0"/>
              <a:t>los</a:t>
            </a:r>
            <a:r>
              <a:rPr lang="en-US" sz="1600" b="1" dirty="0"/>
              <a:t> </a:t>
            </a:r>
            <a:r>
              <a:rPr lang="en-US" sz="1600" dirty="0" smtClean="0"/>
              <a:t>tres </a:t>
            </a:r>
            <a:r>
              <a:rPr lang="en-US" sz="1600" dirty="0"/>
              <a:t>pasos, no olvide </a:t>
            </a:r>
            <a:r>
              <a:rPr lang="en-US" sz="1600" dirty="0" err="1" smtClean="0"/>
              <a:t>presionar</a:t>
            </a:r>
            <a:r>
              <a:rPr lang="en-US" sz="1600" dirty="0" smtClean="0"/>
              <a:t> </a:t>
            </a:r>
            <a:r>
              <a:rPr lang="en-US" sz="1600" b="1" dirty="0"/>
              <a:t>e</a:t>
            </a:r>
            <a:r>
              <a:rPr lang="en-US" sz="1600" b="1" dirty="0" smtClean="0"/>
              <a:t>nviar</a:t>
            </a:r>
            <a:r>
              <a:rPr lang="en-US" sz="1600" dirty="0" smtClean="0"/>
              <a:t> </a:t>
            </a:r>
            <a:r>
              <a:rPr lang="en-US" sz="1600" dirty="0"/>
              <a:t>para que pueda ser </a:t>
            </a:r>
            <a:r>
              <a:rPr lang="en-US" sz="1600" dirty="0" smtClean="0"/>
              <a:t>visualizado por los alumnos</a:t>
            </a:r>
            <a:endParaRPr lang="es-PE" sz="1600" dirty="0"/>
          </a:p>
        </p:txBody>
      </p:sp>
      <p:sp>
        <p:nvSpPr>
          <p:cNvPr id="11" name="10 Decágono"/>
          <p:cNvSpPr/>
          <p:nvPr/>
        </p:nvSpPr>
        <p:spPr>
          <a:xfrm>
            <a:off x="1691680" y="350100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2" name="11 Llamada rectangular"/>
          <p:cNvSpPr/>
          <p:nvPr/>
        </p:nvSpPr>
        <p:spPr>
          <a:xfrm>
            <a:off x="2267744" y="5229200"/>
            <a:ext cx="3024336" cy="720080"/>
          </a:xfrm>
          <a:prstGeom prst="wedgeRectCallout">
            <a:avLst>
              <a:gd name="adj1" fmla="val -73658"/>
              <a:gd name="adj2" fmla="val -5902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Puede </a:t>
            </a:r>
            <a:r>
              <a:rPr lang="en-US" sz="1600" dirty="0" err="1" smtClean="0"/>
              <a:t>escoger</a:t>
            </a:r>
            <a:r>
              <a:rPr lang="en-US" sz="1600" dirty="0" smtClean="0"/>
              <a:t> cualquiera de </a:t>
            </a:r>
            <a:r>
              <a:rPr lang="en-US" sz="1600" dirty="0" err="1" smtClean="0"/>
              <a:t>estas</a:t>
            </a:r>
            <a:r>
              <a:rPr lang="en-US" sz="1600" dirty="0" smtClean="0"/>
              <a:t> </a:t>
            </a:r>
            <a:r>
              <a:rPr lang="en-US" sz="1600" b="1" dirty="0" err="1" smtClean="0"/>
              <a:t>opciones</a:t>
            </a:r>
            <a:r>
              <a:rPr lang="en-US" sz="1600" dirty="0" smtClean="0"/>
              <a:t> para </a:t>
            </a:r>
            <a:r>
              <a:rPr lang="en-US" sz="1600" b="1" dirty="0" err="1" smtClean="0"/>
              <a:t>mostrar</a:t>
            </a:r>
            <a:r>
              <a:rPr lang="en-US" sz="1600" b="1" dirty="0" smtClean="0"/>
              <a:t> el audio </a:t>
            </a:r>
            <a:r>
              <a:rPr lang="en-US" sz="1600" dirty="0" smtClean="0"/>
              <a:t>a los </a:t>
            </a:r>
            <a:r>
              <a:rPr lang="en-US" sz="1600" dirty="0" err="1" smtClean="0"/>
              <a:t>estudiantes</a:t>
            </a:r>
            <a:endParaRPr lang="es-PE" sz="1600" dirty="0"/>
          </a:p>
        </p:txBody>
      </p:sp>
      <p:sp>
        <p:nvSpPr>
          <p:cNvPr id="13" name="12 Decágono"/>
          <p:cNvSpPr/>
          <p:nvPr/>
        </p:nvSpPr>
        <p:spPr>
          <a:xfrm>
            <a:off x="2012380" y="5014168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6010478" y="2420888"/>
            <a:ext cx="432048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00"/>
          </a:p>
        </p:txBody>
      </p:sp>
      <p:sp>
        <p:nvSpPr>
          <p:cNvPr id="15" name="14 CuadroTexto"/>
          <p:cNvSpPr txBox="1"/>
          <p:nvPr/>
        </p:nvSpPr>
        <p:spPr>
          <a:xfrm>
            <a:off x="614335" y="1501333"/>
            <a:ext cx="3309593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Esta opción </a:t>
            </a:r>
            <a:r>
              <a:rPr lang="en-US" sz="1600" dirty="0"/>
              <a:t>p</a:t>
            </a:r>
            <a:r>
              <a:rPr lang="en-US" sz="1600" dirty="0" smtClean="0"/>
              <a:t>ermite</a:t>
            </a:r>
            <a:r>
              <a:rPr lang="en-US" sz="1600" b="1" dirty="0" smtClean="0"/>
              <a:t> </a:t>
            </a:r>
            <a:r>
              <a:rPr lang="en-US" sz="1600" dirty="0" smtClean="0"/>
              <a:t>agregar</a:t>
            </a:r>
            <a:r>
              <a:rPr lang="en-US" sz="1600" dirty="0"/>
              <a:t> </a:t>
            </a:r>
            <a:r>
              <a:rPr lang="en-US" sz="1600" b="1" dirty="0" err="1" smtClean="0"/>
              <a:t>grabaciones</a:t>
            </a:r>
            <a:r>
              <a:rPr lang="en-US" sz="1600" dirty="0" smtClean="0"/>
              <a:t> que </a:t>
            </a:r>
            <a:r>
              <a:rPr lang="en-US" sz="1600" dirty="0" err="1" smtClean="0"/>
              <a:t>puedan</a:t>
            </a:r>
            <a:r>
              <a:rPr lang="en-US" sz="1600" dirty="0" smtClean="0"/>
              <a:t> ser </a:t>
            </a:r>
            <a:r>
              <a:rPr lang="en-US" sz="1600" dirty="0" err="1" smtClean="0"/>
              <a:t>escuchadas</a:t>
            </a:r>
            <a:r>
              <a:rPr lang="en-US" sz="1600" dirty="0" smtClean="0"/>
              <a:t> por los </a:t>
            </a:r>
            <a:r>
              <a:rPr lang="en-US" sz="1600" dirty="0" err="1" smtClean="0"/>
              <a:t>estudiantes</a:t>
            </a:r>
            <a:r>
              <a:rPr lang="en-US" sz="1600" dirty="0" smtClean="0"/>
              <a:t> </a:t>
            </a:r>
            <a:endParaRPr lang="es-PE" sz="1600" dirty="0"/>
          </a:p>
        </p:txBody>
      </p:sp>
      <p:sp>
        <p:nvSpPr>
          <p:cNvPr id="16" name="15 Decágono"/>
          <p:cNvSpPr/>
          <p:nvPr/>
        </p:nvSpPr>
        <p:spPr>
          <a:xfrm>
            <a:off x="5652120" y="238488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5421104" y="412742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r="46788" b="46261"/>
          <a:stretch/>
        </p:blipFill>
        <p:spPr bwMode="auto">
          <a:xfrm>
            <a:off x="210183" y="219945"/>
            <a:ext cx="4552886" cy="32497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5892" r="2690" b="4665"/>
          <a:stretch/>
        </p:blipFill>
        <p:spPr bwMode="auto">
          <a:xfrm>
            <a:off x="4107308" y="2421852"/>
            <a:ext cx="4857180" cy="43195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1520" y="1844824"/>
            <a:ext cx="1008112" cy="18466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600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64088" y="332656"/>
            <a:ext cx="324036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Crear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imagen</a:t>
            </a:r>
            <a:endParaRPr lang="es-PE" sz="3200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84316" y="917431"/>
            <a:ext cx="3456384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Esta opción </a:t>
            </a:r>
            <a:r>
              <a:rPr lang="en-US" sz="1600" dirty="0"/>
              <a:t>p</a:t>
            </a:r>
            <a:r>
              <a:rPr lang="en-US" sz="1600" dirty="0" smtClean="0"/>
              <a:t>ermite cargar imágenes desde el </a:t>
            </a:r>
            <a:r>
              <a:rPr lang="en-US" sz="1600" b="1" dirty="0" smtClean="0"/>
              <a:t>USB</a:t>
            </a:r>
            <a:r>
              <a:rPr lang="en-US" sz="1600" dirty="0" smtClean="0"/>
              <a:t> o la </a:t>
            </a:r>
            <a:r>
              <a:rPr lang="en-US" sz="1600" dirty="0" err="1" smtClean="0"/>
              <a:t>misma</a:t>
            </a:r>
            <a:r>
              <a:rPr lang="en-US" sz="1600" dirty="0" smtClean="0"/>
              <a:t> </a:t>
            </a:r>
            <a:r>
              <a:rPr lang="en-US" sz="1600" b="1" dirty="0" smtClean="0"/>
              <a:t>PC </a:t>
            </a:r>
            <a:r>
              <a:rPr lang="en-US" sz="1600" dirty="0" smtClean="0"/>
              <a:t>en los materiales del curso</a:t>
            </a:r>
            <a:endParaRPr lang="es-PE" sz="1600" dirty="0"/>
          </a:p>
        </p:txBody>
      </p:sp>
      <p:sp>
        <p:nvSpPr>
          <p:cNvPr id="9" name="8 Elipse"/>
          <p:cNvSpPr/>
          <p:nvPr/>
        </p:nvSpPr>
        <p:spPr>
          <a:xfrm>
            <a:off x="1691680" y="2564904"/>
            <a:ext cx="557410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10 Llamada rectangular"/>
          <p:cNvSpPr/>
          <p:nvPr/>
        </p:nvSpPr>
        <p:spPr>
          <a:xfrm>
            <a:off x="5148560" y="1957482"/>
            <a:ext cx="3527896" cy="823446"/>
          </a:xfrm>
          <a:prstGeom prst="wedgeRectCallout">
            <a:avLst>
              <a:gd name="adj1" fmla="val 46469"/>
              <a:gd name="adj2" fmla="val 83173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Al finalizar los </a:t>
            </a:r>
            <a:r>
              <a:rPr lang="en-US" sz="1600" dirty="0" smtClean="0"/>
              <a:t>cuatro </a:t>
            </a:r>
            <a:r>
              <a:rPr lang="en-US" sz="1600" dirty="0"/>
              <a:t>pasos, no olvide </a:t>
            </a:r>
            <a:r>
              <a:rPr lang="en-US" sz="1600" dirty="0" err="1" smtClean="0"/>
              <a:t>presionar</a:t>
            </a:r>
            <a:r>
              <a:rPr lang="en-US" sz="1600" dirty="0" smtClean="0"/>
              <a:t> </a:t>
            </a:r>
            <a:r>
              <a:rPr lang="en-US" sz="1600" b="1" dirty="0"/>
              <a:t>e</a:t>
            </a:r>
            <a:r>
              <a:rPr lang="en-US" sz="1600" b="1" dirty="0" smtClean="0"/>
              <a:t>nviar</a:t>
            </a:r>
            <a:r>
              <a:rPr lang="en-US" sz="1600" dirty="0" smtClean="0"/>
              <a:t> </a:t>
            </a:r>
            <a:r>
              <a:rPr lang="en-US" sz="1600" dirty="0"/>
              <a:t>para que pueda ser </a:t>
            </a:r>
            <a:r>
              <a:rPr lang="en-US" sz="1600" dirty="0" smtClean="0"/>
              <a:t>visualizado por los alumnos</a:t>
            </a:r>
            <a:endParaRPr lang="es-PE" sz="1600" dirty="0"/>
          </a:p>
        </p:txBody>
      </p:sp>
      <p:sp>
        <p:nvSpPr>
          <p:cNvPr id="12" name="11 Llamada rectangular"/>
          <p:cNvSpPr/>
          <p:nvPr/>
        </p:nvSpPr>
        <p:spPr>
          <a:xfrm>
            <a:off x="1276982" y="3522662"/>
            <a:ext cx="2520279" cy="554410"/>
          </a:xfrm>
          <a:prstGeom prst="wedgeRectCallout">
            <a:avLst>
              <a:gd name="adj1" fmla="val 69507"/>
              <a:gd name="adj2" fmla="val 350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Ingrese el </a:t>
            </a:r>
            <a:r>
              <a:rPr lang="en-US" sz="1600" b="1" dirty="0" smtClean="0"/>
              <a:t>título</a:t>
            </a:r>
            <a:r>
              <a:rPr lang="en-US" sz="1600" dirty="0" smtClean="0"/>
              <a:t> de la </a:t>
            </a:r>
            <a:r>
              <a:rPr lang="en-US" sz="1600" dirty="0" err="1" smtClean="0"/>
              <a:t>imagen</a:t>
            </a:r>
            <a:r>
              <a:rPr lang="en-US" sz="1600" dirty="0" smtClean="0"/>
              <a:t> que va a adjuntar</a:t>
            </a:r>
            <a:endParaRPr lang="es-PE" sz="1600" dirty="0"/>
          </a:p>
        </p:txBody>
      </p:sp>
      <p:sp>
        <p:nvSpPr>
          <p:cNvPr id="13" name="12 Llamada rectangular"/>
          <p:cNvSpPr/>
          <p:nvPr/>
        </p:nvSpPr>
        <p:spPr>
          <a:xfrm>
            <a:off x="1276983" y="4413156"/>
            <a:ext cx="2430921" cy="744036"/>
          </a:xfrm>
          <a:prstGeom prst="wedgeRectCallout">
            <a:avLst>
              <a:gd name="adj1" fmla="val 70325"/>
              <a:gd name="adj2" fmla="val 15719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Coloque una breve </a:t>
            </a:r>
            <a:r>
              <a:rPr lang="en-US" sz="1600" b="1" dirty="0" smtClean="0"/>
              <a:t>descripción</a:t>
            </a:r>
            <a:r>
              <a:rPr lang="en-US" sz="1600" dirty="0" smtClean="0"/>
              <a:t> </a:t>
            </a:r>
            <a:r>
              <a:rPr lang="en-US" sz="1600" dirty="0" err="1" smtClean="0"/>
              <a:t>relacionada</a:t>
            </a:r>
            <a:r>
              <a:rPr lang="en-US" sz="1600" dirty="0" smtClean="0"/>
              <a:t> a la imagen</a:t>
            </a:r>
            <a:endParaRPr lang="es-PE" sz="1600" dirty="0"/>
          </a:p>
        </p:txBody>
      </p:sp>
      <p:sp>
        <p:nvSpPr>
          <p:cNvPr id="16" name="15 Decágono"/>
          <p:cNvSpPr/>
          <p:nvPr/>
        </p:nvSpPr>
        <p:spPr>
          <a:xfrm>
            <a:off x="1403648" y="249289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7" name="16 Decágono"/>
          <p:cNvSpPr/>
          <p:nvPr/>
        </p:nvSpPr>
        <p:spPr>
          <a:xfrm>
            <a:off x="962974" y="352696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8" name="17 Llamada rectangular"/>
          <p:cNvSpPr/>
          <p:nvPr/>
        </p:nvSpPr>
        <p:spPr>
          <a:xfrm>
            <a:off x="3995936" y="5661248"/>
            <a:ext cx="2160240" cy="1152128"/>
          </a:xfrm>
          <a:prstGeom prst="wedgeRectCallout">
            <a:avLst>
              <a:gd name="adj1" fmla="val -69566"/>
              <a:gd name="adj2" fmla="val -26081"/>
            </a:avLst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18 CuadroTexto"/>
          <p:cNvSpPr txBox="1"/>
          <p:nvPr/>
        </p:nvSpPr>
        <p:spPr>
          <a:xfrm>
            <a:off x="1254183" y="5662989"/>
            <a:ext cx="2309705" cy="8309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Si </a:t>
            </a:r>
            <a:r>
              <a:rPr lang="en-US" sz="1600" dirty="0" err="1" smtClean="0"/>
              <a:t>desea</a:t>
            </a:r>
            <a:r>
              <a:rPr lang="en-US" sz="1600" dirty="0" smtClean="0"/>
              <a:t> </a:t>
            </a:r>
            <a:r>
              <a:rPr lang="en-US" sz="1600" dirty="0" err="1" smtClean="0"/>
              <a:t>personalizar</a:t>
            </a:r>
            <a:r>
              <a:rPr lang="en-US" sz="1600" dirty="0" smtClean="0"/>
              <a:t> la imagen, aquí </a:t>
            </a:r>
            <a:r>
              <a:rPr lang="en-US" sz="1600" dirty="0" err="1" smtClean="0"/>
              <a:t>encuentra</a:t>
            </a:r>
            <a:r>
              <a:rPr lang="en-US" sz="1600" dirty="0" smtClean="0"/>
              <a:t> </a:t>
            </a:r>
            <a:r>
              <a:rPr lang="en-US" sz="1600" dirty="0" err="1" smtClean="0"/>
              <a:t>algunas</a:t>
            </a:r>
            <a:r>
              <a:rPr lang="en-US" sz="1600" dirty="0" smtClean="0"/>
              <a:t> </a:t>
            </a:r>
            <a:r>
              <a:rPr lang="en-US" sz="1600" dirty="0" err="1" smtClean="0"/>
              <a:t>opciones</a:t>
            </a:r>
            <a:r>
              <a:rPr lang="en-US" sz="1600" dirty="0" smtClean="0"/>
              <a:t>.</a:t>
            </a:r>
            <a:endParaRPr lang="es-PE" sz="1600" dirty="0"/>
          </a:p>
        </p:txBody>
      </p:sp>
      <p:sp>
        <p:nvSpPr>
          <p:cNvPr id="20" name="19 Decágono"/>
          <p:cNvSpPr/>
          <p:nvPr/>
        </p:nvSpPr>
        <p:spPr>
          <a:xfrm>
            <a:off x="962224" y="5517232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1" name="20 Decágono"/>
          <p:cNvSpPr/>
          <p:nvPr/>
        </p:nvSpPr>
        <p:spPr>
          <a:xfrm>
            <a:off x="962432" y="441315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2" name="21 Decágono"/>
          <p:cNvSpPr/>
          <p:nvPr/>
        </p:nvSpPr>
        <p:spPr>
          <a:xfrm>
            <a:off x="4788024" y="1976274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33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8" r="46290" b="45362"/>
          <a:stretch/>
        </p:blipFill>
        <p:spPr bwMode="auto">
          <a:xfrm>
            <a:off x="221431" y="168260"/>
            <a:ext cx="4433240" cy="31463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20255" r="2599" b="14333"/>
          <a:stretch/>
        </p:blipFill>
        <p:spPr bwMode="auto">
          <a:xfrm>
            <a:off x="3354720" y="3069307"/>
            <a:ext cx="5537760" cy="36720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88819" y="625043"/>
            <a:ext cx="324036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Crear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ideo</a:t>
            </a:r>
            <a:endParaRPr lang="es-PE" sz="3200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1700808"/>
            <a:ext cx="1008112" cy="1692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PE" sz="500" dirty="0">
              <a:latin typeface="Century Gothic" panose="020B0502020202020204" pitchFamily="34" charset="0"/>
            </a:endParaRPr>
          </a:p>
        </p:txBody>
      </p:sp>
      <p:sp>
        <p:nvSpPr>
          <p:cNvPr id="6" name="5 Llamada rectangular"/>
          <p:cNvSpPr/>
          <p:nvPr/>
        </p:nvSpPr>
        <p:spPr>
          <a:xfrm>
            <a:off x="611561" y="4365104"/>
            <a:ext cx="2520279" cy="626418"/>
          </a:xfrm>
          <a:prstGeom prst="wedgeRectCallout">
            <a:avLst>
              <a:gd name="adj1" fmla="val 66169"/>
              <a:gd name="adj2" fmla="val 17486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Ingrese el </a:t>
            </a:r>
            <a:r>
              <a:rPr lang="en-US" sz="1600" b="1" dirty="0" err="1" smtClean="0"/>
              <a:t>nombre</a:t>
            </a:r>
            <a:r>
              <a:rPr lang="en-US" sz="1600" dirty="0" smtClean="0"/>
              <a:t> o </a:t>
            </a:r>
            <a:r>
              <a:rPr lang="en-US" sz="1600" b="1" dirty="0" smtClean="0"/>
              <a:t>título</a:t>
            </a:r>
            <a:r>
              <a:rPr lang="en-US" sz="1600" dirty="0" smtClean="0"/>
              <a:t> del video que va a adjuntar</a:t>
            </a:r>
            <a:endParaRPr lang="es-PE" sz="1600" dirty="0"/>
          </a:p>
        </p:txBody>
      </p:sp>
      <p:sp>
        <p:nvSpPr>
          <p:cNvPr id="9" name="8 Llamada rectangular"/>
          <p:cNvSpPr/>
          <p:nvPr/>
        </p:nvSpPr>
        <p:spPr>
          <a:xfrm>
            <a:off x="6084168" y="4365103"/>
            <a:ext cx="2952328" cy="1082005"/>
          </a:xfrm>
          <a:prstGeom prst="wedgeRectCallout">
            <a:avLst>
              <a:gd name="adj1" fmla="val 27119"/>
              <a:gd name="adj2" fmla="val -71180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Al finalizar</a:t>
            </a:r>
            <a:r>
              <a:rPr lang="en-US" sz="1600" b="1" dirty="0"/>
              <a:t> </a:t>
            </a:r>
            <a:r>
              <a:rPr lang="en-US" sz="1600" dirty="0"/>
              <a:t>los</a:t>
            </a:r>
            <a:r>
              <a:rPr lang="en-US" sz="1600" b="1" dirty="0"/>
              <a:t> </a:t>
            </a:r>
            <a:r>
              <a:rPr lang="en-US" sz="1600" dirty="0" smtClean="0"/>
              <a:t>cuatro </a:t>
            </a:r>
            <a:r>
              <a:rPr lang="en-US" sz="1600" dirty="0"/>
              <a:t>pasos, no </a:t>
            </a:r>
            <a:r>
              <a:rPr lang="en-US" sz="1600" dirty="0" smtClean="0"/>
              <a:t>olvide </a:t>
            </a:r>
            <a:r>
              <a:rPr lang="en-US" sz="1600" dirty="0" err="1" smtClean="0"/>
              <a:t>presionar</a:t>
            </a:r>
            <a:r>
              <a:rPr lang="en-US" sz="1600" dirty="0" smtClean="0"/>
              <a:t> </a:t>
            </a:r>
            <a:r>
              <a:rPr lang="en-US" sz="1600" b="1" dirty="0"/>
              <a:t>enviar</a:t>
            </a:r>
            <a:r>
              <a:rPr lang="en-US" sz="1600" dirty="0"/>
              <a:t> para que pueda ser </a:t>
            </a:r>
            <a:r>
              <a:rPr lang="en-US" sz="1600" dirty="0" smtClean="0"/>
              <a:t>visualizado por los alumnos</a:t>
            </a:r>
            <a:endParaRPr lang="es-PE" sz="1600" dirty="0"/>
          </a:p>
        </p:txBody>
      </p:sp>
      <p:sp>
        <p:nvSpPr>
          <p:cNvPr id="10" name="9 Decágono"/>
          <p:cNvSpPr/>
          <p:nvPr/>
        </p:nvSpPr>
        <p:spPr>
          <a:xfrm>
            <a:off x="1331640" y="2497311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1" name="10 Llamada rectangular"/>
          <p:cNvSpPr/>
          <p:nvPr/>
        </p:nvSpPr>
        <p:spPr>
          <a:xfrm>
            <a:off x="5748858" y="5735141"/>
            <a:ext cx="2376263" cy="554410"/>
          </a:xfrm>
          <a:prstGeom prst="wedgeRectCallout">
            <a:avLst>
              <a:gd name="adj1" fmla="val -67965"/>
              <a:gd name="adj2" fmla="val -118546"/>
            </a:avLst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Explore en el </a:t>
            </a:r>
            <a:r>
              <a:rPr lang="en-US" sz="1600" b="1" dirty="0" smtClean="0"/>
              <a:t>USB</a:t>
            </a:r>
            <a:r>
              <a:rPr lang="en-US" sz="1600" dirty="0" smtClean="0"/>
              <a:t> o </a:t>
            </a:r>
            <a:r>
              <a:rPr lang="en-US" sz="1600" b="1" dirty="0" smtClean="0"/>
              <a:t>PC</a:t>
            </a:r>
            <a:r>
              <a:rPr lang="en-US" sz="1600" dirty="0" smtClean="0"/>
              <a:t> el video que </a:t>
            </a:r>
            <a:r>
              <a:rPr lang="en-US" sz="1600" dirty="0" err="1" smtClean="0"/>
              <a:t>desea</a:t>
            </a:r>
            <a:r>
              <a:rPr lang="en-US" sz="1600" dirty="0" smtClean="0"/>
              <a:t> </a:t>
            </a:r>
            <a:r>
              <a:rPr lang="en-US" sz="1600" dirty="0" err="1" smtClean="0"/>
              <a:t>descargar</a:t>
            </a:r>
            <a:endParaRPr lang="es-PE" sz="1600" dirty="0"/>
          </a:p>
        </p:txBody>
      </p:sp>
      <p:sp>
        <p:nvSpPr>
          <p:cNvPr id="12" name="11 Llamada rectangular"/>
          <p:cNvSpPr/>
          <p:nvPr/>
        </p:nvSpPr>
        <p:spPr>
          <a:xfrm>
            <a:off x="3275857" y="5589241"/>
            <a:ext cx="1872207" cy="1224136"/>
          </a:xfrm>
          <a:prstGeom prst="wedgeRectCallout">
            <a:avLst>
              <a:gd name="adj1" fmla="val -55739"/>
              <a:gd name="adj2" fmla="val 1378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PE" sz="1200" dirty="0">
              <a:latin typeface="Century Gothic" panose="020B0502020202020204" pitchFamily="34" charset="0"/>
            </a:endParaRPr>
          </a:p>
        </p:txBody>
      </p:sp>
      <p:sp>
        <p:nvSpPr>
          <p:cNvPr id="13" name="12 Decágono"/>
          <p:cNvSpPr/>
          <p:nvPr/>
        </p:nvSpPr>
        <p:spPr>
          <a:xfrm>
            <a:off x="237883" y="4111456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48064" y="1517883"/>
            <a:ext cx="37444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Esta opción permite cargar videos desde el USB o de la </a:t>
            </a:r>
            <a:r>
              <a:rPr lang="en-US" sz="1600" dirty="0" err="1" smtClean="0">
                <a:solidFill>
                  <a:schemeClr val="tx1"/>
                </a:solidFill>
              </a:rPr>
              <a:t>misma</a:t>
            </a:r>
            <a:r>
              <a:rPr lang="en-US" sz="1600" dirty="0" smtClean="0">
                <a:solidFill>
                  <a:schemeClr val="tx1"/>
                </a:solidFill>
              </a:rPr>
              <a:t> PC en los materiales del curso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1638326" y="2533315"/>
            <a:ext cx="557410" cy="2160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17 CuadroTexto"/>
          <p:cNvSpPr txBox="1"/>
          <p:nvPr/>
        </p:nvSpPr>
        <p:spPr>
          <a:xfrm>
            <a:off x="683569" y="5838363"/>
            <a:ext cx="2448271" cy="8309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err="1"/>
              <a:t>Tiene</a:t>
            </a:r>
            <a:r>
              <a:rPr lang="en-US" sz="1600" dirty="0"/>
              <a:t> </a:t>
            </a:r>
            <a:r>
              <a:rPr lang="en-US" sz="1600" dirty="0" err="1"/>
              <a:t>estas</a:t>
            </a:r>
            <a:r>
              <a:rPr lang="en-US" sz="1600" dirty="0"/>
              <a:t> </a:t>
            </a:r>
            <a:r>
              <a:rPr lang="en-US" sz="1600" dirty="0" err="1"/>
              <a:t>opciones</a:t>
            </a:r>
            <a:r>
              <a:rPr lang="en-US" sz="1600" dirty="0"/>
              <a:t>  </a:t>
            </a:r>
            <a:r>
              <a:rPr lang="en-US" sz="1600" dirty="0" err="1"/>
              <a:t>sugeridas</a:t>
            </a:r>
            <a:r>
              <a:rPr lang="en-US" sz="1600" dirty="0"/>
              <a:t> por </a:t>
            </a:r>
            <a:r>
              <a:rPr lang="en-US" sz="1600" dirty="0" err="1"/>
              <a:t>defecto</a:t>
            </a:r>
            <a:r>
              <a:rPr lang="en-US" sz="1600" dirty="0"/>
              <a:t>, </a:t>
            </a:r>
            <a:r>
              <a:rPr lang="en-US" sz="1600" dirty="0" err="1"/>
              <a:t>pero</a:t>
            </a:r>
            <a:r>
              <a:rPr lang="en-US" sz="1600" dirty="0"/>
              <a:t> si </a:t>
            </a:r>
            <a:r>
              <a:rPr lang="en-US" sz="1600" dirty="0" err="1"/>
              <a:t>desea</a:t>
            </a:r>
            <a:r>
              <a:rPr lang="en-US" sz="1600" dirty="0"/>
              <a:t> las puede </a:t>
            </a:r>
            <a:r>
              <a:rPr lang="en-US" sz="1600" dirty="0" err="1"/>
              <a:t>editar</a:t>
            </a:r>
            <a:endParaRPr lang="es-PE" sz="1600" dirty="0"/>
          </a:p>
        </p:txBody>
      </p:sp>
      <p:sp>
        <p:nvSpPr>
          <p:cNvPr id="14" name="13 Decágono"/>
          <p:cNvSpPr/>
          <p:nvPr/>
        </p:nvSpPr>
        <p:spPr>
          <a:xfrm>
            <a:off x="5381508" y="5645829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9" name="18 Decágono"/>
          <p:cNvSpPr/>
          <p:nvPr/>
        </p:nvSpPr>
        <p:spPr>
          <a:xfrm>
            <a:off x="237883" y="5838363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4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20" name="19 Decágono"/>
          <p:cNvSpPr/>
          <p:nvPr/>
        </p:nvSpPr>
        <p:spPr>
          <a:xfrm>
            <a:off x="5736716" y="4221087"/>
            <a:ext cx="288032" cy="288032"/>
          </a:xfrm>
          <a:prstGeom prst="decag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821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animBg="1"/>
      <p:bldP spid="14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Gestionemos las lecturas y casos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76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74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71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object type=&quot;3&quot; unique_id=&quot;10018&quot;&gt;&lt;property id=&quot;20148&quot; value=&quot;5&quot;/&gt;&lt;property id=&quot;20300&quot; value=&quot;Slide 16&quot;/&gt;&lt;property id=&quot;20307&quot; value=&quot;269&quot;/&gt;&lt;/object&gt;&lt;object type=&quot;3&quot; unique_id=&quot;10019&quot;&gt;&lt;property id=&quot;20148&quot; value=&quot;5&quot;/&gt;&lt;property id=&quot;20300&quot; value=&quot;Slide 17 - &amp;quot;Creación de grupos de trabajo&amp;quot;&quot;/&gt;&lt;property id=&quot;20307&quot; value=&quot;284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85&quot;/&gt;&lt;/object&gt;&lt;object type=&quot;3&quot; unique_id=&quot;10022&quot;&gt;&lt;property id=&quot;20148&quot; value=&quot;5&quot;/&gt;&lt;property id=&quot;20300&quot; value=&quot;Slide 20&quot;/&gt;&lt;property id=&quot;20307&quot; value=&quot;281&quot;/&gt;&lt;/object&gt;&lt;object type=&quot;3&quot; unique_id=&quot;10023&quot;&gt;&lt;property id=&quot;20148&quot; value=&quot;5&quot;/&gt;&lt;property id=&quot;20300&quot; value=&quot;Slide 21&quot;/&gt;&lt;property id=&quot;20307&quot; value=&quot;286&quot;/&gt;&lt;/object&gt;&lt;object type=&quot;3&quot; unique_id=&quot;10024&quot;&gt;&lt;property id=&quot;20148&quot; value=&quot;5&quot;/&gt;&lt;property id=&quot;20300&quot; value=&quot;Slide 22&quot;/&gt;&lt;property id=&quot;20307&quot; value=&quot;280&quot;/&gt;&lt;/object&gt;&lt;object type=&quot;3&quot; unique_id=&quot;10025&quot;&gt;&lt;property id=&quot;20148&quot; value=&quot;5&quot;/&gt;&lt;property id=&quot;20300&quot; value=&quot;Slide 23&quot;/&gt;&lt;property id=&quot;20307&quot; value=&quot;288&quot;/&gt;&lt;/object&gt;&lt;object type=&quot;3&quot; unique_id=&quot;10026&quot;&gt;&lt;property id=&quot;20148&quot; value=&quot;5&quot;/&gt;&lt;property id=&quot;20300&quot; value=&quot;Slide 24&quot;/&gt;&lt;property id=&quot;20307&quot; value=&quot;289&quot;/&gt;&lt;/object&gt;&lt;object type=&quot;3&quot; unique_id=&quot;10027&quot;&gt;&lt;property id=&quot;20148&quot; value=&quot;5&quot;/&gt;&lt;property id=&quot;20300&quot; value=&quot;Slide 25&quot;/&gt;&lt;property id=&quot;20307&quot; value=&quot;291&quot;/&gt;&lt;/object&gt;&lt;object type=&quot;3&quot; unique_id=&quot;10028&quot;&gt;&lt;property id=&quot;20148&quot; value=&quot;5&quot;/&gt;&lt;property id=&quot;20300&quot; value=&quot;Slide 26&quot;/&gt;&lt;property id=&quot;20307&quot; value=&quot;292&quot;/&gt;&lt;/object&gt;&lt;object type=&quot;3&quot; unique_id=&quot;10029&quot;&gt;&lt;property id=&quot;20148&quot; value=&quot;5&quot;/&gt;&lt;property id=&quot;20300&quot; value=&quot;Slide 27&quot;/&gt;&lt;property id=&quot;20307&quot; value=&quot;293&quot;/&gt;&lt;/object&gt;&lt;object type=&quot;3&quot; unique_id=&quot;10030&quot;&gt;&lt;property id=&quot;20148&quot; value=&quot;5&quot;/&gt;&lt;property id=&quot;20300&quot; value=&quot;Slide 28&quot;/&gt;&lt;property id=&quot;20307&quot; value=&quot;294&quot;/&gt;&lt;/object&gt;&lt;object type=&quot;3&quot; unique_id=&quot;10031&quot;&gt;&lt;property id=&quot;20148&quot; value=&quot;5&quot;/&gt;&lt;property id=&quot;20300&quot; value=&quot;Slide 29&quot;/&gt;&lt;property id=&quot;20307&quot; value=&quot;296&quot;/&gt;&lt;/object&gt;&lt;object type=&quot;3&quot; unique_id=&quot;10032&quot;&gt;&lt;property id=&quot;20148&quot; value=&quot;5&quot;/&gt;&lt;property id=&quot;20300&quot; value=&quot;Slide 30&quot;/&gt;&lt;property id=&quot;20307&quot; value=&quot;297&quot;/&gt;&lt;/object&gt;&lt;object type=&quot;3&quot; unique_id=&quot;10033&quot;&gt;&lt;property id=&quot;20148&quot; value=&quot;5&quot;/&gt;&lt;property id=&quot;20300&quot; value=&quot;Slide 31&quot;/&gt;&lt;property id=&quot;20307&quot; value=&quot;298&quot;/&gt;&lt;/object&gt;&lt;/object&gt;&lt;object type=&quot;8&quot; unique_id=&quot;1006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Words>1363</Words>
  <Application>Microsoft Office PowerPoint</Application>
  <PresentationFormat>Presentación en pantalla (4:3)</PresentationFormat>
  <Paragraphs>194</Paragraphs>
  <Slides>31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Gestionemos las lecturas y casos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Creación de grupos de trabajo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soporte</dc:creator>
  <cp:lastModifiedBy>Soria Cubas Miguel Sebastian</cp:lastModifiedBy>
  <cp:revision>165</cp:revision>
  <cp:lastPrinted>2016-06-23T18:48:53Z</cp:lastPrinted>
  <dcterms:created xsi:type="dcterms:W3CDTF">2016-05-31T17:08:59Z</dcterms:created>
  <dcterms:modified xsi:type="dcterms:W3CDTF">2016-07-21T00:05:28Z</dcterms:modified>
</cp:coreProperties>
</file>