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7" r:id="rId4"/>
    <p:sldId id="258" r:id="rId5"/>
    <p:sldId id="260" r:id="rId6"/>
    <p:sldId id="280" r:id="rId7"/>
    <p:sldId id="281" r:id="rId8"/>
    <p:sldId id="282" r:id="rId9"/>
    <p:sldId id="284" r:id="rId10"/>
    <p:sldId id="263" r:id="rId11"/>
    <p:sldId id="266" r:id="rId12"/>
    <p:sldId id="290" r:id="rId13"/>
    <p:sldId id="291" r:id="rId14"/>
    <p:sldId id="285" r:id="rId15"/>
    <p:sldId id="264" r:id="rId16"/>
    <p:sldId id="265" r:id="rId17"/>
    <p:sldId id="267" r:id="rId18"/>
    <p:sldId id="268" r:id="rId19"/>
    <p:sldId id="269" r:id="rId20"/>
    <p:sldId id="274" r:id="rId21"/>
    <p:sldId id="273" r:id="rId22"/>
    <p:sldId id="279" r:id="rId23"/>
    <p:sldId id="272" r:id="rId24"/>
    <p:sldId id="271" r:id="rId25"/>
    <p:sldId id="270" r:id="rId26"/>
    <p:sldId id="278" r:id="rId27"/>
    <p:sldId id="276" r:id="rId28"/>
    <p:sldId id="286" r:id="rId29"/>
    <p:sldId id="289" r:id="rId30"/>
    <p:sldId id="277" r:id="rId31"/>
    <p:sldId id="288" r:id="rId32"/>
    <p:sldId id="259" r:id="rId3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D2200"/>
    <a:srgbClr val="BA1F01"/>
    <a:srgbClr val="B40000"/>
    <a:srgbClr val="EEC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 snapToGrid="0" snapToObjects="1">
      <p:cViewPr varScale="1">
        <p:scale>
          <a:sx n="119" d="100"/>
          <a:sy n="119" d="100"/>
        </p:scale>
        <p:origin x="13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4D1DC-C344-AB43-9092-9D54E3C91529}" type="datetimeFigureOut">
              <a:rPr lang="es-ES" smtClean="0"/>
              <a:pPr/>
              <a:t>17/07/2017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32844-6E96-654E-A21A-DDB27A1218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0335"/>
      </p:ext>
    </p:extLst>
  </p:cSld>
  <p:clrMapOvr>
    <a:masterClrMapping/>
  </p:clrMapOvr>
  <p:transition spd="med" advClick="0" advTm="2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4D1DC-C344-AB43-9092-9D54E3C91529}" type="datetimeFigureOut">
              <a:rPr lang="es-ES" smtClean="0"/>
              <a:pPr/>
              <a:t>17/07/2017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32844-6E96-654E-A21A-DDB27A1218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4102556"/>
      </p:ext>
    </p:extLst>
  </p:cSld>
  <p:clrMapOvr>
    <a:masterClrMapping/>
  </p:clrMapOvr>
  <p:transition spd="med" advClick="0" advTm="2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4D1DC-C344-AB43-9092-9D54E3C91529}" type="datetimeFigureOut">
              <a:rPr lang="es-ES" smtClean="0"/>
              <a:pPr/>
              <a:t>17/07/2017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32844-6E96-654E-A21A-DDB27A1218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1169028"/>
      </p:ext>
    </p:extLst>
  </p:cSld>
  <p:clrMapOvr>
    <a:masterClrMapping/>
  </p:clrMapOvr>
  <p:transition spd="med" advClick="0" advTm="2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4D1DC-C344-AB43-9092-9D54E3C91529}" type="datetimeFigureOut">
              <a:rPr lang="es-ES" smtClean="0"/>
              <a:pPr/>
              <a:t>17/07/2017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32844-6E96-654E-A21A-DDB27A1218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0796350"/>
      </p:ext>
    </p:extLst>
  </p:cSld>
  <p:clrMapOvr>
    <a:masterClrMapping/>
  </p:clrMapOvr>
  <p:transition spd="med" advClick="0" advTm="2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4D1DC-C344-AB43-9092-9D54E3C91529}" type="datetimeFigureOut">
              <a:rPr lang="es-ES" smtClean="0"/>
              <a:pPr/>
              <a:t>17/07/2017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32844-6E96-654E-A21A-DDB27A1218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94996"/>
      </p:ext>
    </p:extLst>
  </p:cSld>
  <p:clrMapOvr>
    <a:masterClrMapping/>
  </p:clrMapOvr>
  <p:transition spd="med" advClick="0" advTm="2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4D1DC-C344-AB43-9092-9D54E3C91529}" type="datetimeFigureOut">
              <a:rPr lang="es-ES" smtClean="0"/>
              <a:pPr/>
              <a:t>17/07/2017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32844-6E96-654E-A21A-DDB27A1218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4314482"/>
      </p:ext>
    </p:extLst>
  </p:cSld>
  <p:clrMapOvr>
    <a:masterClrMapping/>
  </p:clrMapOvr>
  <p:transition spd="med" advClick="0" advTm="2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4D1DC-C344-AB43-9092-9D54E3C91529}" type="datetimeFigureOut">
              <a:rPr lang="es-ES" smtClean="0"/>
              <a:pPr/>
              <a:t>17/07/2017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32844-6E96-654E-A21A-DDB27A1218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7163864"/>
      </p:ext>
    </p:extLst>
  </p:cSld>
  <p:clrMapOvr>
    <a:masterClrMapping/>
  </p:clrMapOvr>
  <p:transition spd="med" advClick="0" advTm="2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4D1DC-C344-AB43-9092-9D54E3C91529}" type="datetimeFigureOut">
              <a:rPr lang="es-ES" smtClean="0"/>
              <a:pPr/>
              <a:t>17/07/2017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32844-6E96-654E-A21A-DDB27A1218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0811635"/>
      </p:ext>
    </p:extLst>
  </p:cSld>
  <p:clrMapOvr>
    <a:masterClrMapping/>
  </p:clrMapOvr>
  <p:transition spd="med" advClick="0" advTm="2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4D1DC-C344-AB43-9092-9D54E3C91529}" type="datetimeFigureOut">
              <a:rPr lang="es-ES" smtClean="0"/>
              <a:pPr/>
              <a:t>17/07/2017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32844-6E96-654E-A21A-DDB27A1218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8790898"/>
      </p:ext>
    </p:extLst>
  </p:cSld>
  <p:clrMapOvr>
    <a:masterClrMapping/>
  </p:clrMapOvr>
  <p:transition spd="med" advClick="0" advTm="2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4D1DC-C344-AB43-9092-9D54E3C91529}" type="datetimeFigureOut">
              <a:rPr lang="es-ES" smtClean="0"/>
              <a:pPr/>
              <a:t>17/07/2017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32844-6E96-654E-A21A-DDB27A1218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8511962"/>
      </p:ext>
    </p:extLst>
  </p:cSld>
  <p:clrMapOvr>
    <a:masterClrMapping/>
  </p:clrMapOvr>
  <p:transition spd="med" advClick="0" advTm="2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4D1DC-C344-AB43-9092-9D54E3C91529}" type="datetimeFigureOut">
              <a:rPr lang="es-ES" smtClean="0"/>
              <a:pPr/>
              <a:t>17/07/2017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32844-6E96-654E-A21A-DDB27A1218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489150"/>
      </p:ext>
    </p:extLst>
  </p:cSld>
  <p:clrMapOvr>
    <a:masterClrMapping/>
  </p:clrMapOvr>
  <p:transition spd="med" advClick="0" advTm="2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4D1DC-C344-AB43-9092-9D54E3C91529}" type="datetimeFigureOut">
              <a:rPr lang="es-ES" smtClean="0"/>
              <a:pPr/>
              <a:t>17/07/2017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32844-6E96-654E-A21A-DDB27A1218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41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25000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ortad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866" cy="6858000"/>
          </a:xfrm>
          <a:prstGeom prst="rect">
            <a:avLst/>
          </a:prstGeom>
        </p:spPr>
      </p:pic>
      <p:pic>
        <p:nvPicPr>
          <p:cNvPr id="7" name="Imagen 6" descr="logotipoUP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806" y="5455887"/>
            <a:ext cx="2676314" cy="933337"/>
          </a:xfrm>
          <a:prstGeom prst="rect">
            <a:avLst/>
          </a:prstGeom>
        </p:spPr>
      </p:pic>
      <p:sp>
        <p:nvSpPr>
          <p:cNvPr id="8" name="1 Título"/>
          <p:cNvSpPr>
            <a:spLocks noGrp="1"/>
          </p:cNvSpPr>
          <p:nvPr>
            <p:ph type="ctrTitle"/>
          </p:nvPr>
        </p:nvSpPr>
        <p:spPr>
          <a:xfrm>
            <a:off x="237994" y="2442575"/>
            <a:ext cx="7471673" cy="1470025"/>
          </a:xfrm>
        </p:spPr>
        <p:txBody>
          <a:bodyPr>
            <a:noAutofit/>
          </a:bodyPr>
          <a:lstStyle/>
          <a:p>
            <a:pPr algn="l"/>
            <a:r>
              <a:rPr lang="es-PE" sz="3200" dirty="0" smtClean="0">
                <a:solidFill>
                  <a:schemeClr val="bg1"/>
                </a:solidFill>
              </a:rPr>
              <a:t>El </a:t>
            </a:r>
            <a:r>
              <a:rPr lang="es-PE" sz="3200" dirty="0" err="1">
                <a:solidFill>
                  <a:schemeClr val="bg1"/>
                </a:solidFill>
              </a:rPr>
              <a:t>C</a:t>
            </a:r>
            <a:r>
              <a:rPr lang="es-PE" sz="3200" dirty="0" err="1" smtClean="0">
                <a:solidFill>
                  <a:schemeClr val="bg1"/>
                </a:solidFill>
              </a:rPr>
              <a:t>oaching</a:t>
            </a:r>
            <a:r>
              <a:rPr lang="es-PE" sz="3200" dirty="0" smtClean="0">
                <a:solidFill>
                  <a:schemeClr val="bg1"/>
                </a:solidFill>
              </a:rPr>
              <a:t> como Herramienta para Ser, Hacer y Crecer en la Vida Universitaria. </a:t>
            </a:r>
            <a:endParaRPr lang="es-PE" sz="3200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37994" y="4886500"/>
            <a:ext cx="3557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i="1" dirty="0" smtClean="0">
                <a:solidFill>
                  <a:schemeClr val="bg1"/>
                </a:solidFill>
              </a:rPr>
              <a:t>Coach  Omar Paul Cubas Tejada </a:t>
            </a:r>
            <a:endParaRPr lang="es-PE" sz="2000" i="1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51145" y="412294"/>
            <a:ext cx="7471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3600" b="1" dirty="0" smtClean="0">
                <a:solidFill>
                  <a:schemeClr val="bg1"/>
                </a:solidFill>
              </a:rPr>
              <a:t>VII ENCUENTRO DE SERVICIOS PSICOPEDAGÓGICOS UNIVERSITARIOS</a:t>
            </a:r>
            <a:endParaRPr lang="es-P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667067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67" y="148068"/>
            <a:ext cx="1737513" cy="605940"/>
          </a:xfrm>
          <a:prstGeom prst="rect">
            <a:avLst/>
          </a:prstGeom>
        </p:spPr>
      </p:pic>
      <p:pic>
        <p:nvPicPr>
          <p:cNvPr id="1026" name="Picture 2" descr="C:\Documents and Settings\26733121\Escritorio\ponencia\docentes 1.jpg"/>
          <p:cNvPicPr>
            <a:picLocks noChangeAspect="1" noChangeArrowheads="1"/>
          </p:cNvPicPr>
          <p:nvPr/>
        </p:nvPicPr>
        <p:blipFill>
          <a:blip r:embed="rId4"/>
          <a:srcRect t="11971"/>
          <a:stretch>
            <a:fillRect/>
          </a:stretch>
        </p:blipFill>
        <p:spPr bwMode="auto">
          <a:xfrm>
            <a:off x="3883068" y="3532340"/>
            <a:ext cx="4133656" cy="267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Documents and Settings\26733121\Escritorio\ponencia\tutores0.jpg"/>
          <p:cNvPicPr>
            <a:picLocks noChangeAspect="1" noChangeArrowheads="1"/>
          </p:cNvPicPr>
          <p:nvPr/>
        </p:nvPicPr>
        <p:blipFill>
          <a:blip r:embed="rId5"/>
          <a:srcRect l="6369" t="11435" r="10743" b="7413"/>
          <a:stretch>
            <a:fillRect/>
          </a:stretch>
        </p:blipFill>
        <p:spPr bwMode="auto">
          <a:xfrm>
            <a:off x="250521" y="148068"/>
            <a:ext cx="5737052" cy="3154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538619" y="3908121"/>
            <a:ext cx="27557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200" b="1" dirty="0" smtClean="0">
                <a:solidFill>
                  <a:srgbClr val="002060"/>
                </a:solidFill>
                <a:latin typeface="Garamond" pitchFamily="18" charset="0"/>
              </a:rPr>
              <a:t>“Aunque nada cambie, si yo cambio todo cambia”.</a:t>
            </a:r>
            <a:endParaRPr lang="es-PE" sz="3200" b="1" dirty="0">
              <a:solidFill>
                <a:srgbClr val="002060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00201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67" y="148068"/>
            <a:ext cx="1737513" cy="60594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t="16867"/>
          <a:stretch>
            <a:fillRect/>
          </a:stretch>
        </p:blipFill>
        <p:spPr bwMode="auto">
          <a:xfrm>
            <a:off x="3846564" y="754008"/>
            <a:ext cx="5060516" cy="26906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 t="33030" b="19305"/>
          <a:stretch>
            <a:fillRect/>
          </a:stretch>
        </p:blipFill>
        <p:spPr bwMode="auto">
          <a:xfrm>
            <a:off x="3846564" y="3759817"/>
            <a:ext cx="4898750" cy="2327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212943" y="1227551"/>
            <a:ext cx="324424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 smtClean="0">
                <a:solidFill>
                  <a:srgbClr val="002060"/>
                </a:solidFill>
                <a:latin typeface="Arial Rounded MT Bold" pitchFamily="34" charset="0"/>
              </a:rPr>
              <a:t>“La </a:t>
            </a:r>
            <a:r>
              <a:rPr lang="es-PE" sz="3200" b="1" dirty="0" smtClean="0">
                <a:solidFill>
                  <a:srgbClr val="002060"/>
                </a:solidFill>
                <a:latin typeface="Arial Rounded MT Bold" pitchFamily="34" charset="0"/>
              </a:rPr>
              <a:t>diferencia</a:t>
            </a:r>
            <a:r>
              <a:rPr lang="es-PE" sz="2800" b="1" dirty="0" smtClean="0">
                <a:solidFill>
                  <a:srgbClr val="002060"/>
                </a:solidFill>
                <a:latin typeface="Arial Rounded MT Bold" pitchFamily="34" charset="0"/>
              </a:rPr>
              <a:t> </a:t>
            </a:r>
            <a:r>
              <a:rPr lang="es-PE" sz="2000" b="1" dirty="0" smtClean="0">
                <a:solidFill>
                  <a:srgbClr val="002060"/>
                </a:solidFill>
                <a:latin typeface="Arial Rounded MT Bold" pitchFamily="34" charset="0"/>
              </a:rPr>
              <a:t>entre </a:t>
            </a:r>
            <a:r>
              <a:rPr lang="es-PE" sz="2400" b="1" dirty="0" smtClean="0">
                <a:solidFill>
                  <a:srgbClr val="002060"/>
                </a:solidFill>
                <a:latin typeface="Arial Rounded MT Bold" pitchFamily="34" charset="0"/>
              </a:rPr>
              <a:t>dónde</a:t>
            </a:r>
            <a:r>
              <a:rPr lang="es-PE" sz="2800" b="1" dirty="0" smtClean="0">
                <a:solidFill>
                  <a:srgbClr val="002060"/>
                </a:solidFill>
                <a:latin typeface="Arial Rounded MT Bold" pitchFamily="34" charset="0"/>
              </a:rPr>
              <a:t> estuviste </a:t>
            </a:r>
            <a:r>
              <a:rPr lang="es-PE" sz="4000" b="1" dirty="0" smtClean="0">
                <a:solidFill>
                  <a:srgbClr val="002060"/>
                </a:solidFill>
                <a:latin typeface="Arial Rounded MT Bold" pitchFamily="34" charset="0"/>
              </a:rPr>
              <a:t>ayer </a:t>
            </a:r>
            <a:r>
              <a:rPr lang="es-PE" sz="2800" b="1" dirty="0" smtClean="0">
                <a:solidFill>
                  <a:srgbClr val="002060"/>
                </a:solidFill>
                <a:latin typeface="Arial Rounded MT Bold" pitchFamily="34" charset="0"/>
              </a:rPr>
              <a:t>y </a:t>
            </a:r>
            <a:r>
              <a:rPr lang="es-PE" sz="3200" b="1" dirty="0" smtClean="0">
                <a:solidFill>
                  <a:srgbClr val="002060"/>
                </a:solidFill>
                <a:latin typeface="Arial Rounded MT Bold" pitchFamily="34" charset="0"/>
              </a:rPr>
              <a:t>dónde</a:t>
            </a:r>
            <a:r>
              <a:rPr lang="es-PE" sz="2800" b="1" dirty="0" smtClean="0">
                <a:solidFill>
                  <a:srgbClr val="002060"/>
                </a:solidFill>
                <a:latin typeface="Arial Rounded MT Bold" pitchFamily="34" charset="0"/>
              </a:rPr>
              <a:t> vas a </a:t>
            </a:r>
            <a:r>
              <a:rPr lang="es-PE" sz="2400" b="1" dirty="0" smtClean="0">
                <a:solidFill>
                  <a:srgbClr val="002060"/>
                </a:solidFill>
                <a:latin typeface="Arial Rounded MT Bold" pitchFamily="34" charset="0"/>
              </a:rPr>
              <a:t>estar </a:t>
            </a:r>
            <a:r>
              <a:rPr lang="es-PE" sz="4000" b="1" dirty="0" smtClean="0">
                <a:solidFill>
                  <a:srgbClr val="002060"/>
                </a:solidFill>
                <a:latin typeface="Arial Rounded MT Bold" pitchFamily="34" charset="0"/>
              </a:rPr>
              <a:t>mañana</a:t>
            </a:r>
            <a:r>
              <a:rPr lang="es-PE" sz="2800" b="1" dirty="0" smtClean="0">
                <a:solidFill>
                  <a:srgbClr val="002060"/>
                </a:solidFill>
                <a:latin typeface="Arial Rounded MT Bold" pitchFamily="34" charset="0"/>
              </a:rPr>
              <a:t>, es lo que pienses, digas y </a:t>
            </a:r>
            <a:r>
              <a:rPr lang="es-PE" sz="2400" b="1" dirty="0" smtClean="0">
                <a:solidFill>
                  <a:srgbClr val="002060"/>
                </a:solidFill>
                <a:latin typeface="Arial Rounded MT Bold" pitchFamily="34" charset="0"/>
              </a:rPr>
              <a:t>hagas</a:t>
            </a:r>
            <a:r>
              <a:rPr lang="es-PE" sz="2800" b="1" dirty="0" smtClean="0">
                <a:solidFill>
                  <a:srgbClr val="002060"/>
                </a:solidFill>
                <a:latin typeface="Arial Rounded MT Bold" pitchFamily="34" charset="0"/>
              </a:rPr>
              <a:t> </a:t>
            </a:r>
            <a:r>
              <a:rPr lang="es-PE" sz="4000" b="1" dirty="0" smtClean="0">
                <a:solidFill>
                  <a:srgbClr val="002060"/>
                </a:solidFill>
                <a:latin typeface="Arial Rounded MT Bold" pitchFamily="34" charset="0"/>
              </a:rPr>
              <a:t>hoy.”</a:t>
            </a:r>
            <a:r>
              <a:rPr lang="es-PE" sz="2800" b="1" dirty="0" smtClean="0">
                <a:solidFill>
                  <a:srgbClr val="002060"/>
                </a:solidFill>
                <a:latin typeface="Arial Rounded MT Bold" pitchFamily="34" charset="0"/>
              </a:rPr>
              <a:t> </a:t>
            </a:r>
            <a:endParaRPr lang="es-PE" sz="28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00201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866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63879" y="2827531"/>
            <a:ext cx="438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EECB00"/>
                </a:solidFill>
              </a:rPr>
              <a:t>Conferencias </a:t>
            </a:r>
            <a:endParaRPr lang="es-ES" sz="3600" b="1" dirty="0">
              <a:solidFill>
                <a:srgbClr val="EECB00"/>
              </a:solidFill>
            </a:endParaRPr>
          </a:p>
        </p:txBody>
      </p:sp>
      <p:pic>
        <p:nvPicPr>
          <p:cNvPr id="2" name="Imagen 1" descr="logotipo_LIN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99" y="223228"/>
            <a:ext cx="1345681" cy="4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3481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67" y="148068"/>
            <a:ext cx="1737513" cy="605940"/>
          </a:xfrm>
          <a:prstGeom prst="rect">
            <a:avLst/>
          </a:prstGeom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/>
          <a:srcRect r="21322"/>
          <a:stretch>
            <a:fillRect/>
          </a:stretch>
        </p:blipFill>
        <p:spPr bwMode="auto">
          <a:xfrm>
            <a:off x="200416" y="3677885"/>
            <a:ext cx="4364906" cy="2910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416" y="148068"/>
            <a:ext cx="4364906" cy="3273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/>
          <a:srcRect l="20178"/>
          <a:stretch>
            <a:fillRect/>
          </a:stretch>
        </p:blipFill>
        <p:spPr bwMode="auto">
          <a:xfrm>
            <a:off x="4772417" y="4070591"/>
            <a:ext cx="3820438" cy="23744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6 CuadroTexto"/>
          <p:cNvSpPr txBox="1"/>
          <p:nvPr/>
        </p:nvSpPr>
        <p:spPr>
          <a:xfrm>
            <a:off x="4772417" y="754008"/>
            <a:ext cx="413466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rgbClr val="002060"/>
                </a:solidFill>
              </a:rPr>
              <a:t>Conferencias</a:t>
            </a:r>
          </a:p>
          <a:p>
            <a:pPr>
              <a:buFont typeface="Wingdings" pitchFamily="2" charset="2"/>
              <a:buChar char="Ø"/>
            </a:pPr>
            <a:r>
              <a:rPr lang="es-PE" sz="2000" dirty="0" smtClean="0">
                <a:solidFill>
                  <a:srgbClr val="002060"/>
                </a:solidFill>
              </a:rPr>
              <a:t>La importancia de la alimentación saludable en el estudiante universitario.</a:t>
            </a:r>
          </a:p>
          <a:p>
            <a:pPr>
              <a:buFont typeface="Wingdings" pitchFamily="2" charset="2"/>
              <a:buChar char="Ø"/>
            </a:pPr>
            <a:r>
              <a:rPr lang="es-PE" sz="2000" dirty="0" smtClean="0">
                <a:solidFill>
                  <a:srgbClr val="002060"/>
                </a:solidFill>
              </a:rPr>
              <a:t>Epidemiología de las drogas en el Perú</a:t>
            </a:r>
          </a:p>
          <a:p>
            <a:pPr>
              <a:buFont typeface="Wingdings" pitchFamily="2" charset="2"/>
              <a:buChar char="Ø"/>
            </a:pPr>
            <a:r>
              <a:rPr lang="es-PE" sz="2000" dirty="0" smtClean="0">
                <a:solidFill>
                  <a:srgbClr val="002060"/>
                </a:solidFill>
              </a:rPr>
              <a:t>La alimentación para mejorar el rendimiento académico</a:t>
            </a:r>
          </a:p>
          <a:p>
            <a:pPr>
              <a:buFont typeface="Wingdings" pitchFamily="2" charset="2"/>
              <a:buChar char="Ø"/>
            </a:pPr>
            <a:r>
              <a:rPr lang="es-PE" sz="2000" dirty="0" smtClean="0">
                <a:solidFill>
                  <a:srgbClr val="002060"/>
                </a:solidFill>
              </a:rPr>
              <a:t>Microorganismos en los alimentos </a:t>
            </a:r>
            <a:endParaRPr lang="es-PE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0201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866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63878" y="2827531"/>
            <a:ext cx="5235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EECB00"/>
                </a:solidFill>
              </a:rPr>
              <a:t>Herramientas de </a:t>
            </a:r>
            <a:r>
              <a:rPr lang="es-ES" sz="2800" dirty="0" err="1" smtClean="0">
                <a:solidFill>
                  <a:srgbClr val="EECB00"/>
                </a:solidFill>
              </a:rPr>
              <a:t>Coaching</a:t>
            </a:r>
            <a:r>
              <a:rPr lang="es-ES" sz="2800" dirty="0" smtClean="0">
                <a:solidFill>
                  <a:srgbClr val="EECB00"/>
                </a:solidFill>
              </a:rPr>
              <a:t> para Alcanzar el Éxito Académico</a:t>
            </a:r>
            <a:endParaRPr lang="es-ES" sz="2800" dirty="0">
              <a:solidFill>
                <a:srgbClr val="EECB00"/>
              </a:solidFill>
            </a:endParaRPr>
          </a:p>
        </p:txBody>
      </p:sp>
      <p:pic>
        <p:nvPicPr>
          <p:cNvPr id="2" name="Imagen 1" descr="logotipo_LIN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99" y="223228"/>
            <a:ext cx="1345681" cy="4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3481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67" y="148068"/>
            <a:ext cx="1737513" cy="605940"/>
          </a:xfrm>
          <a:prstGeom prst="rect">
            <a:avLst/>
          </a:prstGeom>
        </p:spPr>
      </p:pic>
      <p:pic>
        <p:nvPicPr>
          <p:cNvPr id="2050" name="Picture 2" descr="C:\Documents and Settings\26733121\Escritorio\ponencia\coaching 2.jpg"/>
          <p:cNvPicPr>
            <a:picLocks noChangeAspect="1" noChangeArrowheads="1"/>
          </p:cNvPicPr>
          <p:nvPr/>
        </p:nvPicPr>
        <p:blipFill>
          <a:blip r:embed="rId4"/>
          <a:srcRect t="18379" b="10443"/>
          <a:stretch>
            <a:fillRect/>
          </a:stretch>
        </p:blipFill>
        <p:spPr bwMode="auto">
          <a:xfrm>
            <a:off x="3207737" y="3135042"/>
            <a:ext cx="4997885" cy="2668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 t="31683"/>
          <a:stretch>
            <a:fillRect/>
          </a:stretch>
        </p:blipFill>
        <p:spPr bwMode="auto">
          <a:xfrm>
            <a:off x="613774" y="526092"/>
            <a:ext cx="5812838" cy="2229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6 CuadroTexto"/>
          <p:cNvSpPr txBox="1"/>
          <p:nvPr/>
        </p:nvSpPr>
        <p:spPr>
          <a:xfrm>
            <a:off x="613774" y="3494762"/>
            <a:ext cx="2141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600" b="1" dirty="0" smtClean="0">
                <a:solidFill>
                  <a:srgbClr val="002060"/>
                </a:solidFill>
              </a:rPr>
              <a:t>“Piensa, sueña, cree y atrévete”</a:t>
            </a:r>
            <a:endParaRPr lang="es-PE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0201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21" y="1358301"/>
            <a:ext cx="3001366" cy="104669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t="23430"/>
          <a:stretch>
            <a:fillRect/>
          </a:stretch>
        </p:blipFill>
        <p:spPr bwMode="auto">
          <a:xfrm>
            <a:off x="144464" y="411114"/>
            <a:ext cx="4916052" cy="2827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 l="17950" t="26808" r="17968" b="5006"/>
          <a:stretch>
            <a:fillRect/>
          </a:stretch>
        </p:blipFill>
        <p:spPr bwMode="auto">
          <a:xfrm>
            <a:off x="4471792" y="3431814"/>
            <a:ext cx="4183694" cy="3263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789140" y="3431814"/>
            <a:ext cx="278077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 smtClean="0">
                <a:solidFill>
                  <a:srgbClr val="002060"/>
                </a:solidFill>
                <a:latin typeface="Agency FB" pitchFamily="34" charset="0"/>
              </a:rPr>
              <a:t>Una</a:t>
            </a:r>
            <a:r>
              <a:rPr lang="es-PE" sz="3200" b="1" dirty="0" smtClean="0">
                <a:solidFill>
                  <a:srgbClr val="002060"/>
                </a:solidFill>
                <a:latin typeface="Arial Rounded MT Bold" pitchFamily="34" charset="0"/>
              </a:rPr>
              <a:t> </a:t>
            </a:r>
            <a:r>
              <a:rPr lang="es-PE" sz="4400" b="1" dirty="0" smtClean="0">
                <a:solidFill>
                  <a:srgbClr val="002060"/>
                </a:solidFill>
                <a:latin typeface="Arial Rounded MT Bold" pitchFamily="34" charset="0"/>
              </a:rPr>
              <a:t>meta</a:t>
            </a:r>
            <a:r>
              <a:rPr lang="es-PE" sz="3200" b="1" dirty="0" smtClean="0">
                <a:solidFill>
                  <a:srgbClr val="002060"/>
                </a:solidFill>
                <a:latin typeface="Arial Rounded MT Bold" pitchFamily="34" charset="0"/>
              </a:rPr>
              <a:t> </a:t>
            </a:r>
            <a:r>
              <a:rPr lang="es-PE" sz="2400" b="1" dirty="0" smtClean="0">
                <a:solidFill>
                  <a:srgbClr val="002060"/>
                </a:solidFill>
                <a:latin typeface="Arial Rounded MT Bold" pitchFamily="34" charset="0"/>
              </a:rPr>
              <a:t>sin</a:t>
            </a:r>
            <a:r>
              <a:rPr lang="es-PE" sz="3200" b="1" dirty="0" smtClean="0">
                <a:solidFill>
                  <a:srgbClr val="002060"/>
                </a:solidFill>
                <a:latin typeface="Arial Rounded MT Bold" pitchFamily="34" charset="0"/>
              </a:rPr>
              <a:t> </a:t>
            </a:r>
            <a:r>
              <a:rPr lang="es-PE" sz="2800" b="1" dirty="0" smtClean="0">
                <a:solidFill>
                  <a:srgbClr val="002060"/>
                </a:solidFill>
                <a:latin typeface="Arial Rounded MT Bold" pitchFamily="34" charset="0"/>
              </a:rPr>
              <a:t>un</a:t>
            </a:r>
            <a:r>
              <a:rPr lang="es-PE" sz="3200" b="1" dirty="0" smtClean="0">
                <a:solidFill>
                  <a:srgbClr val="002060"/>
                </a:solidFill>
                <a:latin typeface="Arial Rounded MT Bold" pitchFamily="34" charset="0"/>
              </a:rPr>
              <a:t>  </a:t>
            </a:r>
            <a:r>
              <a:rPr lang="es-PE" sz="3600" b="1" dirty="0" smtClean="0">
                <a:solidFill>
                  <a:srgbClr val="002060"/>
                </a:solidFill>
                <a:latin typeface="Berlin Sans FB" pitchFamily="34" charset="0"/>
              </a:rPr>
              <a:t>plan</a:t>
            </a:r>
            <a:r>
              <a:rPr lang="es-PE" sz="3200" b="1" dirty="0" smtClean="0">
                <a:solidFill>
                  <a:srgbClr val="002060"/>
                </a:solidFill>
                <a:latin typeface="Arial Rounded MT Bold" pitchFamily="34" charset="0"/>
              </a:rPr>
              <a:t> </a:t>
            </a:r>
            <a:r>
              <a:rPr lang="es-PE" sz="2800" b="1" dirty="0" smtClean="0">
                <a:solidFill>
                  <a:srgbClr val="002060"/>
                </a:solidFill>
                <a:latin typeface="Arial Rounded MT Bold" pitchFamily="34" charset="0"/>
              </a:rPr>
              <a:t>es simplemente</a:t>
            </a:r>
            <a:r>
              <a:rPr lang="es-PE" sz="3200" b="1" dirty="0" smtClean="0">
                <a:solidFill>
                  <a:srgbClr val="002060"/>
                </a:solidFill>
                <a:latin typeface="Arial Rounded MT Bold" pitchFamily="34" charset="0"/>
              </a:rPr>
              <a:t> un </a:t>
            </a:r>
            <a:r>
              <a:rPr lang="es-PE" sz="4000" b="1" dirty="0" smtClean="0">
                <a:solidFill>
                  <a:srgbClr val="002060"/>
                </a:solidFill>
                <a:latin typeface="Arial Rounded MT Bold" pitchFamily="34" charset="0"/>
              </a:rPr>
              <a:t>deseo.</a:t>
            </a:r>
            <a:endParaRPr lang="es-PE" sz="32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00201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 t="16233" r="11403"/>
          <a:stretch>
            <a:fillRect/>
          </a:stretch>
        </p:blipFill>
        <p:spPr bwMode="auto">
          <a:xfrm>
            <a:off x="3942093" y="3206503"/>
            <a:ext cx="4808921" cy="3415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040" y="1196161"/>
            <a:ext cx="3322624" cy="1158732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941" y="385284"/>
            <a:ext cx="4530102" cy="3397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4" name="Picture 2" descr="Resultado de imagen para frases de metas"/>
          <p:cNvPicPr>
            <a:picLocks noChangeAspect="1" noChangeArrowheads="1"/>
          </p:cNvPicPr>
          <p:nvPr/>
        </p:nvPicPr>
        <p:blipFill>
          <a:blip r:embed="rId6"/>
          <a:srcRect l="11515" t="11356" r="11368" b="16413"/>
          <a:stretch>
            <a:fillRect/>
          </a:stretch>
        </p:blipFill>
        <p:spPr bwMode="auto">
          <a:xfrm>
            <a:off x="363253" y="4279880"/>
            <a:ext cx="3181336" cy="16554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100201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289" y="1287936"/>
            <a:ext cx="3131298" cy="109200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 t="17653"/>
          <a:stretch>
            <a:fillRect/>
          </a:stretch>
        </p:blipFill>
        <p:spPr bwMode="auto">
          <a:xfrm>
            <a:off x="250520" y="313150"/>
            <a:ext cx="4747364" cy="2931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 t="29640"/>
          <a:stretch>
            <a:fillRect/>
          </a:stretch>
        </p:blipFill>
        <p:spPr bwMode="auto">
          <a:xfrm>
            <a:off x="3304323" y="3507288"/>
            <a:ext cx="5402341" cy="2850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475989" y="3507288"/>
            <a:ext cx="25052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200" b="1" dirty="0" smtClean="0">
                <a:solidFill>
                  <a:srgbClr val="002060"/>
                </a:solidFill>
                <a:latin typeface="Berlin Sans FB" pitchFamily="34" charset="0"/>
              </a:rPr>
              <a:t>Todo</a:t>
            </a:r>
            <a:r>
              <a:rPr lang="es-PE" sz="2800" b="1" dirty="0" smtClean="0">
                <a:solidFill>
                  <a:srgbClr val="002060"/>
                </a:solidFill>
              </a:rPr>
              <a:t> lo que </a:t>
            </a:r>
            <a:r>
              <a:rPr lang="es-PE" sz="2400" b="1" dirty="0" smtClean="0">
                <a:solidFill>
                  <a:srgbClr val="002060"/>
                </a:solidFill>
              </a:rPr>
              <a:t>siempre</a:t>
            </a:r>
            <a:r>
              <a:rPr lang="es-PE" sz="2800" b="1" dirty="0" smtClean="0">
                <a:solidFill>
                  <a:srgbClr val="002060"/>
                </a:solidFill>
              </a:rPr>
              <a:t> has </a:t>
            </a:r>
            <a:r>
              <a:rPr lang="es-PE" sz="3600" b="1" dirty="0" smtClean="0">
                <a:solidFill>
                  <a:srgbClr val="002060"/>
                </a:solidFill>
                <a:latin typeface="Arial Rounded MT Bold" pitchFamily="34" charset="0"/>
              </a:rPr>
              <a:t>querido</a:t>
            </a:r>
            <a:r>
              <a:rPr lang="es-PE" sz="2800" b="1" dirty="0" smtClean="0">
                <a:solidFill>
                  <a:srgbClr val="002060"/>
                </a:solidFill>
              </a:rPr>
              <a:t> se </a:t>
            </a:r>
            <a:r>
              <a:rPr lang="es-PE" sz="2400" b="1" dirty="0" smtClean="0">
                <a:solidFill>
                  <a:srgbClr val="002060"/>
                </a:solidFill>
              </a:rPr>
              <a:t>encuentra</a:t>
            </a:r>
            <a:r>
              <a:rPr lang="es-PE" sz="2800" b="1" dirty="0" smtClean="0">
                <a:solidFill>
                  <a:srgbClr val="002060"/>
                </a:solidFill>
              </a:rPr>
              <a:t> </a:t>
            </a:r>
            <a:r>
              <a:rPr lang="es-PE" sz="2000" b="1" dirty="0" smtClean="0">
                <a:solidFill>
                  <a:srgbClr val="002060"/>
                </a:solidFill>
              </a:rPr>
              <a:t>al </a:t>
            </a:r>
            <a:r>
              <a:rPr lang="es-PE" sz="2800" b="1" dirty="0" smtClean="0">
                <a:solidFill>
                  <a:srgbClr val="002060"/>
                </a:solidFill>
              </a:rPr>
              <a:t>otro </a:t>
            </a:r>
            <a:r>
              <a:rPr lang="es-PE" sz="3200" b="1" dirty="0" smtClean="0">
                <a:solidFill>
                  <a:srgbClr val="002060"/>
                </a:solidFill>
              </a:rPr>
              <a:t>lado</a:t>
            </a:r>
            <a:r>
              <a:rPr lang="es-PE" sz="2800" b="1" dirty="0" smtClean="0">
                <a:solidFill>
                  <a:srgbClr val="002060"/>
                </a:solidFill>
              </a:rPr>
              <a:t> del </a:t>
            </a:r>
            <a:r>
              <a:rPr lang="es-PE" sz="36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miedo</a:t>
            </a:r>
            <a:r>
              <a:rPr lang="es-PE" sz="2800" b="1" dirty="0" smtClean="0">
                <a:solidFill>
                  <a:srgbClr val="002060"/>
                </a:solidFill>
              </a:rPr>
              <a:t>. </a:t>
            </a:r>
            <a:endParaRPr lang="es-PE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0201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27" y="1410751"/>
            <a:ext cx="3353821" cy="1169611"/>
          </a:xfrm>
          <a:prstGeom prst="rect">
            <a:avLst/>
          </a:prstGeom>
        </p:spPr>
      </p:pic>
      <p:pic>
        <p:nvPicPr>
          <p:cNvPr id="7173" name="Picture 5" descr="C:\Documents and Settings\26733121\Escritorio\ponencia\estudiantes 21.jpg"/>
          <p:cNvPicPr>
            <a:picLocks noChangeAspect="1" noChangeArrowheads="1"/>
          </p:cNvPicPr>
          <p:nvPr/>
        </p:nvPicPr>
        <p:blipFill>
          <a:blip r:embed="rId4"/>
          <a:srcRect t="31445"/>
          <a:stretch>
            <a:fillRect/>
          </a:stretch>
        </p:blipFill>
        <p:spPr bwMode="auto">
          <a:xfrm>
            <a:off x="372627" y="3532339"/>
            <a:ext cx="5962387" cy="2647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C:\Documents and Settings\26733121\Escritorio\ponencia\estudiantes 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46635" y="197937"/>
            <a:ext cx="3908432" cy="29313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100201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76614" y="981355"/>
            <a:ext cx="6976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RESPONSABLES DE LA UNIDAD DE TUTORÍA -FACIEN</a:t>
            </a:r>
            <a:endParaRPr lang="es-E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67" y="148068"/>
            <a:ext cx="1737513" cy="60594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14642" y="2706387"/>
            <a:ext cx="83924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PE" sz="2000" dirty="0" err="1" smtClean="0">
                <a:solidFill>
                  <a:srgbClr val="002060"/>
                </a:solidFill>
              </a:rPr>
              <a:t>Blga</a:t>
            </a:r>
            <a:r>
              <a:rPr lang="es-PE" sz="2000" dirty="0" smtClean="0">
                <a:solidFill>
                  <a:srgbClr val="002060"/>
                </a:solidFill>
              </a:rPr>
              <a:t>. Elizabeth </a:t>
            </a:r>
            <a:r>
              <a:rPr lang="es-PE" sz="2000" dirty="0" err="1" smtClean="0">
                <a:solidFill>
                  <a:srgbClr val="002060"/>
                </a:solidFill>
              </a:rPr>
              <a:t>Chávarry</a:t>
            </a:r>
            <a:r>
              <a:rPr lang="es-PE" sz="2000" dirty="0" smtClean="0">
                <a:solidFill>
                  <a:srgbClr val="002060"/>
                </a:solidFill>
              </a:rPr>
              <a:t> Noriega                Jefa de la Unidad</a:t>
            </a:r>
          </a:p>
          <a:p>
            <a:endParaRPr lang="es-PE" sz="20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s-PE" sz="2000" dirty="0" smtClean="0">
                <a:solidFill>
                  <a:srgbClr val="002060"/>
                </a:solidFill>
              </a:rPr>
              <a:t>Lic. Omar Paul Cubas Tejada                        Coordinador del Sistema de Tutoría</a:t>
            </a:r>
          </a:p>
          <a:p>
            <a:endParaRPr lang="es-PE" sz="20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s-PE" sz="2000" dirty="0" err="1" smtClean="0">
                <a:solidFill>
                  <a:srgbClr val="002060"/>
                </a:solidFill>
              </a:rPr>
              <a:t>Psic</a:t>
            </a:r>
            <a:r>
              <a:rPr lang="es-PE" sz="2000" dirty="0" smtClean="0">
                <a:solidFill>
                  <a:srgbClr val="002060"/>
                </a:solidFill>
              </a:rPr>
              <a:t>. Ingrid Agüero Rivera                            Responsables del Área de Psicología </a:t>
            </a:r>
          </a:p>
          <a:p>
            <a:pPr>
              <a:buFont typeface="Wingdings" pitchFamily="2" charset="2"/>
              <a:buChar char="Ø"/>
            </a:pPr>
            <a:r>
              <a:rPr lang="es-PE" sz="2000" dirty="0" err="1" smtClean="0">
                <a:solidFill>
                  <a:srgbClr val="002060"/>
                </a:solidFill>
              </a:rPr>
              <a:t>Psic</a:t>
            </a:r>
            <a:r>
              <a:rPr lang="es-PE" sz="2000" dirty="0" smtClean="0">
                <a:solidFill>
                  <a:srgbClr val="002060"/>
                </a:solidFill>
              </a:rPr>
              <a:t>.  Diana Poma </a:t>
            </a:r>
          </a:p>
          <a:p>
            <a:endParaRPr lang="es-PE" sz="20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s-PE" sz="2000" dirty="0" smtClean="0">
                <a:solidFill>
                  <a:srgbClr val="002060"/>
                </a:solidFill>
              </a:rPr>
              <a:t>Lic. </a:t>
            </a:r>
            <a:r>
              <a:rPr lang="es-PE" sz="2000" dirty="0" err="1" smtClean="0">
                <a:solidFill>
                  <a:srgbClr val="002060"/>
                </a:solidFill>
              </a:rPr>
              <a:t>Cynthia</a:t>
            </a:r>
            <a:r>
              <a:rPr lang="es-PE" sz="2000" dirty="0" smtClean="0">
                <a:solidFill>
                  <a:srgbClr val="002060"/>
                </a:solidFill>
              </a:rPr>
              <a:t> Flores Sánchez                          Responsable del Área académica </a:t>
            </a:r>
            <a:endParaRPr lang="es-PE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54879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67" y="148068"/>
            <a:ext cx="1737513" cy="605940"/>
          </a:xfrm>
          <a:prstGeom prst="rect">
            <a:avLst/>
          </a:prstGeom>
        </p:spPr>
      </p:pic>
      <p:pic>
        <p:nvPicPr>
          <p:cNvPr id="8195" name="Picture 3" descr="C:\Documents and Settings\26733121\Escritorio\ponencia\estudiantes 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203" y="694623"/>
            <a:ext cx="3807911" cy="2855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/>
          <a:srcRect t="21634" r="14071" b="3646"/>
          <a:stretch>
            <a:fillRect/>
          </a:stretch>
        </p:blipFill>
        <p:spPr bwMode="auto">
          <a:xfrm>
            <a:off x="4929284" y="694623"/>
            <a:ext cx="3690808" cy="5718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 l="5272" t="28915" b="9072"/>
          <a:stretch>
            <a:fillRect/>
          </a:stretch>
        </p:blipFill>
        <p:spPr bwMode="auto">
          <a:xfrm>
            <a:off x="338203" y="4053975"/>
            <a:ext cx="4308953" cy="2115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100201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037" y="3326074"/>
            <a:ext cx="3294345" cy="3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43" y="1120305"/>
            <a:ext cx="3827481" cy="1334795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417" y="244672"/>
            <a:ext cx="4196219" cy="3147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74043" y="3326074"/>
            <a:ext cx="4133037" cy="309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338" name="AutoShape 2" descr="Resultado de imagen para frases de confianza en uno mism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340" name="AutoShape 4" descr="Resultado de imagen para frases de confianza en uno mism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5100201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866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63879" y="2827531"/>
            <a:ext cx="4384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EECB00"/>
                </a:solidFill>
              </a:rPr>
              <a:t>VOLUNTARIADO</a:t>
            </a:r>
            <a:endParaRPr lang="es-ES" sz="4000" dirty="0">
              <a:solidFill>
                <a:srgbClr val="EECB00"/>
              </a:solidFill>
            </a:endParaRPr>
          </a:p>
        </p:txBody>
      </p:sp>
      <p:pic>
        <p:nvPicPr>
          <p:cNvPr id="2" name="Imagen 1" descr="logotipo_LIN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99" y="223228"/>
            <a:ext cx="1345681" cy="4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3481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67" y="148068"/>
            <a:ext cx="1737513" cy="605940"/>
          </a:xfrm>
          <a:prstGeom prst="rect">
            <a:avLst/>
          </a:prstGeom>
        </p:spPr>
      </p:pic>
      <p:pic>
        <p:nvPicPr>
          <p:cNvPr id="10244" name="Picture 4" descr="C:\Documents and Settings\26733121\Escritorio\ponencia\voluntariado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416" y="148068"/>
            <a:ext cx="4772417" cy="3578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4387" y="3309443"/>
            <a:ext cx="4502693" cy="3362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5273458" y="1515649"/>
            <a:ext cx="3444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 smtClean="0">
                <a:solidFill>
                  <a:srgbClr val="002060"/>
                </a:solidFill>
              </a:rPr>
              <a:t>Limpieza de playas en los Pantanos de Villa</a:t>
            </a:r>
            <a:endParaRPr lang="es-PE" sz="2800" b="1" dirty="0">
              <a:solidFill>
                <a:srgbClr val="00206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00416" y="4550331"/>
            <a:ext cx="39707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 smtClean="0">
                <a:solidFill>
                  <a:srgbClr val="002060"/>
                </a:solidFill>
              </a:rPr>
              <a:t>Campaña Navideña con el Adulto Mayor  en  El Pedregal-</a:t>
            </a:r>
            <a:r>
              <a:rPr lang="es-PE" sz="2800" b="1" dirty="0" err="1" smtClean="0">
                <a:solidFill>
                  <a:srgbClr val="002060"/>
                </a:solidFill>
              </a:rPr>
              <a:t>Manchay</a:t>
            </a:r>
            <a:endParaRPr lang="es-PE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0201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28" y="1187727"/>
            <a:ext cx="2430050" cy="847455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4567" y="2912716"/>
            <a:ext cx="5055978" cy="3776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/>
          <a:srcRect l="6863"/>
          <a:stretch>
            <a:fillRect/>
          </a:stretch>
        </p:blipFill>
        <p:spPr bwMode="auto">
          <a:xfrm>
            <a:off x="4672208" y="754008"/>
            <a:ext cx="4234872" cy="3410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100201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67" y="148068"/>
            <a:ext cx="1737513" cy="60594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017" y="363254"/>
            <a:ext cx="3682653" cy="3682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05141" y="3279581"/>
            <a:ext cx="4200642" cy="3137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/>
          <a:srcRect b="12723"/>
          <a:stretch>
            <a:fillRect/>
          </a:stretch>
        </p:blipFill>
        <p:spPr bwMode="auto">
          <a:xfrm>
            <a:off x="614850" y="4268721"/>
            <a:ext cx="3281820" cy="2148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6 CuadroTexto"/>
          <p:cNvSpPr txBox="1"/>
          <p:nvPr/>
        </p:nvSpPr>
        <p:spPr>
          <a:xfrm>
            <a:off x="4133590" y="1509200"/>
            <a:ext cx="5010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Casa Hogar La Aurora - Lurín</a:t>
            </a:r>
            <a:endParaRPr lang="es-PE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100201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Documents and Settings\26733121\Escritorio\ponencia\voluntariado 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7759" y="1767290"/>
            <a:ext cx="6025019" cy="4518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67" y="148068"/>
            <a:ext cx="1737513" cy="60594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39484" y="959140"/>
            <a:ext cx="8467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 smtClean="0">
                <a:solidFill>
                  <a:srgbClr val="002060"/>
                </a:solidFill>
              </a:rPr>
              <a:t>PROGRAMA MAMIS DEL HOSPITAL CAYETANO HEREDIA </a:t>
            </a:r>
            <a:endParaRPr lang="es-PE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0201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101" y="1167366"/>
            <a:ext cx="4087635" cy="1425521"/>
          </a:xfrm>
          <a:prstGeom prst="rect">
            <a:avLst/>
          </a:prstGeom>
        </p:spPr>
      </p:pic>
      <p:pic>
        <p:nvPicPr>
          <p:cNvPr id="13316" name="Picture 4" descr="C:\Documents and Settings\26733121\Escritorio\ponencia\voluntariado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4872" y="2946748"/>
            <a:ext cx="4672208" cy="3504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6313" y="754008"/>
            <a:ext cx="3755720" cy="2816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100201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866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63879" y="2827531"/>
            <a:ext cx="438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EECB00"/>
                </a:solidFill>
              </a:rPr>
              <a:t>Proyección Social</a:t>
            </a:r>
            <a:endParaRPr lang="es-ES" sz="3600" dirty="0">
              <a:solidFill>
                <a:srgbClr val="EECB00"/>
              </a:solidFill>
            </a:endParaRPr>
          </a:p>
        </p:txBody>
      </p:sp>
      <p:pic>
        <p:nvPicPr>
          <p:cNvPr id="2" name="Imagen 1" descr="logotipo_LIN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99" y="223228"/>
            <a:ext cx="1345681" cy="4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3481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67" y="148068"/>
            <a:ext cx="1737513" cy="605940"/>
          </a:xfrm>
          <a:prstGeom prst="rect">
            <a:avLst/>
          </a:prstGeom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/>
          <a:srcRect l="25783"/>
          <a:stretch>
            <a:fillRect/>
          </a:stretch>
        </p:blipFill>
        <p:spPr bwMode="auto">
          <a:xfrm>
            <a:off x="250520" y="3458836"/>
            <a:ext cx="3183939" cy="3217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5"/>
          <a:srcRect l="4884" t="16297" r="3641"/>
          <a:stretch>
            <a:fillRect/>
          </a:stretch>
        </p:blipFill>
        <p:spPr bwMode="auto">
          <a:xfrm>
            <a:off x="250520" y="148068"/>
            <a:ext cx="5536505" cy="3139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49404" y="3643557"/>
            <a:ext cx="5002581" cy="3032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8 CuadroTexto"/>
          <p:cNvSpPr txBox="1"/>
          <p:nvPr/>
        </p:nvSpPr>
        <p:spPr>
          <a:xfrm>
            <a:off x="5787025" y="1027134"/>
            <a:ext cx="3356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rgbClr val="002060"/>
                </a:solidFill>
              </a:rPr>
              <a:t>Curso de Microbiología General con los estudiantes de la I. E.  3222 José Sabogal </a:t>
            </a:r>
            <a:endParaRPr lang="es-PE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0201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t="12048" b="12952"/>
          <a:stretch>
            <a:fillRect/>
          </a:stretch>
        </p:blipFill>
        <p:spPr bwMode="auto">
          <a:xfrm>
            <a:off x="400832" y="754008"/>
            <a:ext cx="4158641" cy="3118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67" y="148068"/>
            <a:ext cx="1737513" cy="605940"/>
          </a:xfrm>
          <a:prstGeom prst="rect">
            <a:avLst/>
          </a:prstGeom>
        </p:spPr>
      </p:pic>
      <p:pic>
        <p:nvPicPr>
          <p:cNvPr id="40964" name="Picture 4" descr="La imagen puede contener: 6 personas, personas sonriendo, personas de pie"/>
          <p:cNvPicPr>
            <a:picLocks noChangeAspect="1" noChangeArrowheads="1"/>
          </p:cNvPicPr>
          <p:nvPr/>
        </p:nvPicPr>
        <p:blipFill>
          <a:blip r:embed="rId5"/>
          <a:srcRect l="23530" r="2834"/>
          <a:stretch>
            <a:fillRect/>
          </a:stretch>
        </p:blipFill>
        <p:spPr bwMode="auto">
          <a:xfrm>
            <a:off x="4973908" y="754008"/>
            <a:ext cx="3933172" cy="5341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8 CuadroTexto"/>
          <p:cNvSpPr txBox="1"/>
          <p:nvPr/>
        </p:nvSpPr>
        <p:spPr>
          <a:xfrm>
            <a:off x="400832" y="4365666"/>
            <a:ext cx="4158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200" dirty="0" smtClean="0">
                <a:solidFill>
                  <a:srgbClr val="002060"/>
                </a:solidFill>
                <a:latin typeface="Arial Rounded MT Bold" pitchFamily="34" charset="0"/>
              </a:rPr>
              <a:t>“El futuro depende de lo que hagas hoy.”</a:t>
            </a:r>
            <a:endParaRPr lang="es-PE" sz="3200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00201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67" y="148068"/>
            <a:ext cx="1737513" cy="605940"/>
          </a:xfrm>
          <a:prstGeom prst="rect">
            <a:avLst/>
          </a:prstGeom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/>
          <a:srcRect r="23881"/>
          <a:stretch>
            <a:fillRect/>
          </a:stretch>
        </p:blipFill>
        <p:spPr bwMode="auto">
          <a:xfrm>
            <a:off x="150312" y="962258"/>
            <a:ext cx="4722313" cy="4652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/>
          <a:srcRect b="26671"/>
          <a:stretch>
            <a:fillRect/>
          </a:stretch>
        </p:blipFill>
        <p:spPr bwMode="auto">
          <a:xfrm>
            <a:off x="5046405" y="993725"/>
            <a:ext cx="3860675" cy="2123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5239229" y="3607496"/>
            <a:ext cx="3860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dirty="0" smtClean="0">
                <a:solidFill>
                  <a:srgbClr val="002060"/>
                </a:solidFill>
              </a:rPr>
              <a:t>Curso de Antropología con </a:t>
            </a:r>
            <a:r>
              <a:rPr lang="es-PE" sz="2000" dirty="0" smtClean="0">
                <a:solidFill>
                  <a:srgbClr val="002060"/>
                </a:solidFill>
              </a:rPr>
              <a:t>los</a:t>
            </a:r>
            <a:endParaRPr lang="es-PE" sz="2400" dirty="0" smtClean="0">
              <a:solidFill>
                <a:srgbClr val="002060"/>
              </a:solidFill>
            </a:endParaRPr>
          </a:p>
          <a:p>
            <a:pPr algn="ctr"/>
            <a:r>
              <a:rPr lang="es-PE" sz="2400" dirty="0" smtClean="0">
                <a:solidFill>
                  <a:srgbClr val="002060"/>
                </a:solidFill>
              </a:rPr>
              <a:t>dirigentes de la urbanización Miguel Grau – San Martín de Porras</a:t>
            </a:r>
          </a:p>
          <a:p>
            <a:pPr algn="ctr"/>
            <a:endParaRPr lang="es-PE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0201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67" y="148068"/>
            <a:ext cx="1737513" cy="605940"/>
          </a:xfrm>
          <a:prstGeom prst="rect">
            <a:avLst/>
          </a:prstGeom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3125" y="1079685"/>
            <a:ext cx="3261482" cy="2446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1040" y="4060880"/>
            <a:ext cx="3270207" cy="2452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 l="26593" r="18471"/>
          <a:stretch>
            <a:fillRect/>
          </a:stretch>
        </p:blipFill>
        <p:spPr bwMode="auto">
          <a:xfrm>
            <a:off x="989556" y="361011"/>
            <a:ext cx="2474133" cy="3377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4008167" y="4248770"/>
            <a:ext cx="51358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200" b="1" dirty="0" smtClean="0">
                <a:solidFill>
                  <a:srgbClr val="002060"/>
                </a:solidFill>
              </a:rPr>
              <a:t>Curso de Bromatología en el Mercado de la Urbanización Miguel Grau – San Martín</a:t>
            </a:r>
            <a:endParaRPr lang="es-PE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0201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1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" t="2604" r="45" b="2929"/>
          <a:stretch/>
        </p:blipFill>
        <p:spPr>
          <a:xfrm>
            <a:off x="0" y="0"/>
            <a:ext cx="9139866" cy="647851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093681" y="2116471"/>
            <a:ext cx="2362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rgbClr val="EECB00"/>
                </a:solidFill>
              </a:rPr>
              <a:t>GRACIAS</a:t>
            </a:r>
            <a:endParaRPr lang="es-ES" sz="3200" dirty="0">
              <a:solidFill>
                <a:srgbClr val="EECB00"/>
              </a:solidFill>
            </a:endParaRPr>
          </a:p>
        </p:txBody>
      </p:sp>
      <p:grpSp>
        <p:nvGrpSpPr>
          <p:cNvPr id="11" name="Agrupar 10"/>
          <p:cNvGrpSpPr/>
          <p:nvPr/>
        </p:nvGrpSpPr>
        <p:grpSpPr>
          <a:xfrm>
            <a:off x="2958394" y="2561575"/>
            <a:ext cx="3091926" cy="400110"/>
            <a:chOff x="2958394" y="2725055"/>
            <a:chExt cx="3091926" cy="400110"/>
          </a:xfrm>
        </p:grpSpPr>
        <p:pic>
          <p:nvPicPr>
            <p:cNvPr id="8" name="Imagen 7" descr="ICONO_WEB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394" y="2761630"/>
              <a:ext cx="477585" cy="363535"/>
            </a:xfrm>
            <a:prstGeom prst="rect">
              <a:avLst/>
            </a:prstGeom>
          </p:spPr>
        </p:pic>
        <p:sp>
          <p:nvSpPr>
            <p:cNvPr id="9" name="CuadroTexto 8"/>
            <p:cNvSpPr txBox="1"/>
            <p:nvPr/>
          </p:nvSpPr>
          <p:spPr>
            <a:xfrm>
              <a:off x="3093681" y="2725055"/>
              <a:ext cx="29566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dirty="0" smtClean="0">
                  <a:solidFill>
                    <a:schemeClr val="bg1"/>
                  </a:solidFill>
                </a:rPr>
                <a:t>www.cayetano.edu.pe</a:t>
              </a:r>
              <a:endParaRPr lang="es-E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n 11" descr="logotipoUP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43" y="5545177"/>
            <a:ext cx="2676314" cy="93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5585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866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63878" y="2827531"/>
            <a:ext cx="53736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EECB00"/>
                </a:solidFill>
              </a:rPr>
              <a:t>EL COACHING EN LA FACULTAD DE CIENCIAS Y FILOSOFÍA “ALBERTO CAZORLA TALLERI” </a:t>
            </a:r>
            <a:endParaRPr lang="es-ES" sz="2800" dirty="0">
              <a:solidFill>
                <a:srgbClr val="EECB00"/>
              </a:solidFill>
            </a:endParaRPr>
          </a:p>
        </p:txBody>
      </p:sp>
      <p:pic>
        <p:nvPicPr>
          <p:cNvPr id="2" name="Imagen 1" descr="logotipo_LIN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99" y="223228"/>
            <a:ext cx="1345681" cy="4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3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5000"/>
    </mc:Choice>
    <mc:Fallback>
      <p:transition advClick="0" advTm="2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50733" y="754008"/>
            <a:ext cx="5159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es el </a:t>
            </a:r>
            <a:r>
              <a:rPr lang="es-E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coaching</a:t>
            </a:r>
            <a:r>
              <a:rPr lang="es-E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67" y="148068"/>
            <a:ext cx="1737513" cy="605940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450317" y="2142715"/>
            <a:ext cx="43715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800" dirty="0" smtClean="0">
                <a:solidFill>
                  <a:srgbClr val="002060"/>
                </a:solidFill>
              </a:rPr>
              <a:t>Es una herramienta que te ayuda a pensar diferente, que te permite tomar acción efectiva y con responsabilidad hacia tus objetivos.</a:t>
            </a:r>
            <a:endParaRPr lang="es-PE" sz="2800" dirty="0">
              <a:solidFill>
                <a:srgbClr val="002060"/>
              </a:solidFill>
            </a:endParaRPr>
          </a:p>
        </p:txBody>
      </p:sp>
      <p:pic>
        <p:nvPicPr>
          <p:cNvPr id="9" name="Picture 2" descr="Resultado de imagen para frases coach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4454" y="2353508"/>
            <a:ext cx="4149546" cy="26569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100201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866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63878" y="2827531"/>
            <a:ext cx="5511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err="1" smtClean="0">
                <a:solidFill>
                  <a:srgbClr val="EECB00"/>
                </a:solidFill>
              </a:rPr>
              <a:t>Coaching</a:t>
            </a:r>
            <a:r>
              <a:rPr lang="es-ES" sz="3600" dirty="0" smtClean="0">
                <a:solidFill>
                  <a:srgbClr val="EECB00"/>
                </a:solidFill>
              </a:rPr>
              <a:t> Aplicado a la Cultura Organizacional</a:t>
            </a:r>
            <a:endParaRPr lang="es-ES" sz="3600" dirty="0">
              <a:solidFill>
                <a:srgbClr val="EECB00"/>
              </a:solidFill>
            </a:endParaRPr>
          </a:p>
        </p:txBody>
      </p:sp>
      <p:pic>
        <p:nvPicPr>
          <p:cNvPr id="2" name="Imagen 1" descr="logotipo_LIN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99" y="223228"/>
            <a:ext cx="1345681" cy="4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3481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67" y="148068"/>
            <a:ext cx="1737513" cy="605940"/>
          </a:xfrm>
          <a:prstGeom prst="rect">
            <a:avLst/>
          </a:prstGeom>
        </p:spPr>
      </p:pic>
      <p:pic>
        <p:nvPicPr>
          <p:cNvPr id="3074" name="Picture 2" descr="La imagen puede contener: 3 personas, montaña y exterior"/>
          <p:cNvPicPr>
            <a:picLocks noChangeAspect="1" noChangeArrowheads="1"/>
          </p:cNvPicPr>
          <p:nvPr/>
        </p:nvPicPr>
        <p:blipFill>
          <a:blip r:embed="rId4"/>
          <a:srcRect l="23651" r="20844"/>
          <a:stretch>
            <a:fillRect/>
          </a:stretch>
        </p:blipFill>
        <p:spPr bwMode="auto">
          <a:xfrm>
            <a:off x="4448804" y="754008"/>
            <a:ext cx="4282912" cy="5787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416" y="148068"/>
            <a:ext cx="3662432" cy="2060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416" y="2361569"/>
            <a:ext cx="3662432" cy="2060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0416" y="4622373"/>
            <a:ext cx="3662432" cy="2060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100201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o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/>
          <a:stretch/>
        </p:blipFill>
        <p:spPr>
          <a:xfrm>
            <a:off x="0" y="5935326"/>
            <a:ext cx="9144000" cy="937975"/>
          </a:xfrm>
          <a:prstGeom prst="rect">
            <a:avLst/>
          </a:prstGeom>
        </p:spPr>
      </p:pic>
      <p:pic>
        <p:nvPicPr>
          <p:cNvPr id="8" name="Imagen 7" descr="logotipoUP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67" y="148068"/>
            <a:ext cx="1737513" cy="605940"/>
          </a:xfrm>
          <a:prstGeom prst="rect">
            <a:avLst/>
          </a:prstGeom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304" y="538619"/>
            <a:ext cx="4221271" cy="2868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 b="16738"/>
          <a:stretch>
            <a:fillRect/>
          </a:stretch>
        </p:blipFill>
        <p:spPr bwMode="auto">
          <a:xfrm>
            <a:off x="4859644" y="1996784"/>
            <a:ext cx="3745736" cy="3387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 b="17000"/>
          <a:stretch>
            <a:fillRect/>
          </a:stretch>
        </p:blipFill>
        <p:spPr bwMode="auto">
          <a:xfrm>
            <a:off x="171305" y="3690298"/>
            <a:ext cx="4221271" cy="2626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1002014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866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37995" y="2827531"/>
            <a:ext cx="6125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EECB00"/>
                </a:solidFill>
              </a:rPr>
              <a:t>Herramientas de </a:t>
            </a:r>
            <a:r>
              <a:rPr lang="es-ES" sz="3600" dirty="0" err="1" smtClean="0">
                <a:solidFill>
                  <a:srgbClr val="EECB00"/>
                </a:solidFill>
              </a:rPr>
              <a:t>Coaching</a:t>
            </a:r>
            <a:r>
              <a:rPr lang="es-ES" sz="3600" dirty="0" smtClean="0">
                <a:solidFill>
                  <a:srgbClr val="EECB00"/>
                </a:solidFill>
              </a:rPr>
              <a:t> Aplicado a la tutoría universitaria</a:t>
            </a:r>
            <a:endParaRPr lang="es-ES" sz="3600" dirty="0">
              <a:solidFill>
                <a:srgbClr val="EECB00"/>
              </a:solidFill>
            </a:endParaRPr>
          </a:p>
        </p:txBody>
      </p:sp>
      <p:pic>
        <p:nvPicPr>
          <p:cNvPr id="2" name="Imagen 1" descr="logotipo_LIN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99" y="223228"/>
            <a:ext cx="1345681" cy="4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3481"/>
      </p:ext>
    </p:extLst>
  </p:cSld>
  <p:clrMapOvr>
    <a:masterClrMapping/>
  </p:clrMapOvr>
  <p:transition spd="med" advClick="0" advTm="2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331</Words>
  <Application>Microsoft Office PowerPoint</Application>
  <PresentationFormat>Presentación en pantalla (4:3)</PresentationFormat>
  <Paragraphs>42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1" baseType="lpstr">
      <vt:lpstr>Arial Unicode MS</vt:lpstr>
      <vt:lpstr>Agency FB</vt:lpstr>
      <vt:lpstr>Arial</vt:lpstr>
      <vt:lpstr>Arial Rounded MT Bold</vt:lpstr>
      <vt:lpstr>Berlin Sans FB</vt:lpstr>
      <vt:lpstr>Calibri</vt:lpstr>
      <vt:lpstr>Garamond</vt:lpstr>
      <vt:lpstr>Wingdings</vt:lpstr>
      <vt:lpstr>Tema de Office</vt:lpstr>
      <vt:lpstr>El Coaching como Herramienta para Ser, Hacer y Crecer en la Vida Universitaria.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Flor</dc:creator>
  <cp:lastModifiedBy>Profile</cp:lastModifiedBy>
  <cp:revision>55</cp:revision>
  <dcterms:created xsi:type="dcterms:W3CDTF">2016-05-24T22:24:46Z</dcterms:created>
  <dcterms:modified xsi:type="dcterms:W3CDTF">2017-07-17T18:24:59Z</dcterms:modified>
</cp:coreProperties>
</file>